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Layouts/slideLayout3.xml" ContentType="application/vnd.openxmlformats-officedocument.presentationml.slideLayout+xml"/>
  <Override PartName="/ppt/slideMasters/slideMaster1.xml" ContentType="application/vnd.openxmlformats-officedocument.presentationml.slideMaster+xml"/>
  <Override PartName="/ppt/notesSlides/notesSlide1.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3.xml" ContentType="application/vnd.openxmlformats-officedocument.customXmlProperties+xml"/>
  <Override PartName="/customXml/itemProps2.xml" ContentType="application/vnd.openxmlformats-officedocument.customXmlProperties+xml"/>
  <Override PartName="/customXml/itemProps1.xml" ContentType="application/vnd.openxmlformats-officedocument.customXmlProperties+xml"/>
  <Override PartName="/ppt/changesInfos/changesInfo1.xml" ContentType="application/vnd.ms-powerpoint.changesinfo+xml"/>
  <Override PartName="/ppt/revisionInfo.xml" ContentType="application/vnd.ms-powerpoint.revisioninfo+xml"/>
  <Override PartName="/docProps/custom.xml" ContentType="application/vnd.openxmlformats-officedocument.custom-properties+xml"/>
  <Override PartName="/customXml/itemProps4.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6"/>
  </p:notesMasterIdLst>
  <p:sldIdLst>
    <p:sldId id="269" r:id="rId5"/>
    <p:sldId id="263" r:id="rId6"/>
    <p:sldId id="257" r:id="rId7"/>
    <p:sldId id="258" r:id="rId8"/>
    <p:sldId id="259" r:id="rId9"/>
    <p:sldId id="260" r:id="rId10"/>
    <p:sldId id="262" r:id="rId11"/>
    <p:sldId id="265" r:id="rId12"/>
    <p:sldId id="266" r:id="rId13"/>
    <p:sldId id="267" r:id="rId14"/>
    <p:sldId id="268"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D3722CA-29E8-4C3B-A7A5-8946E59B816D}" v="2" dt="2023-02-17T16:37:30.59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8" d="100"/>
          <a:sy n="108" d="100"/>
        </p:scale>
        <p:origin x="678"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customXml" Target="../customXml/item4.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ristina Gnaciuc" userId="36c4f3c7-79f2-4e56-baeb-854d2e3f9e03" providerId="ADAL" clId="{7D3722CA-29E8-4C3B-A7A5-8946E59B816D}"/>
    <pc:docChg chg="modSld">
      <pc:chgData name="Cristina Gnaciuc" userId="36c4f3c7-79f2-4e56-baeb-854d2e3f9e03" providerId="ADAL" clId="{7D3722CA-29E8-4C3B-A7A5-8946E59B816D}" dt="2023-02-17T16:37:30.592" v="2" actId="20577"/>
      <pc:docMkLst>
        <pc:docMk/>
      </pc:docMkLst>
      <pc:sldChg chg="modSp mod">
        <pc:chgData name="Cristina Gnaciuc" userId="36c4f3c7-79f2-4e56-baeb-854d2e3f9e03" providerId="ADAL" clId="{7D3722CA-29E8-4C3B-A7A5-8946E59B816D}" dt="2023-02-17T16:37:30.592" v="2" actId="20577"/>
        <pc:sldMkLst>
          <pc:docMk/>
          <pc:sldMk cId="217657613" sldId="269"/>
        </pc:sldMkLst>
        <pc:spChg chg="mod">
          <ac:chgData name="Cristina Gnaciuc" userId="36c4f3c7-79f2-4e56-baeb-854d2e3f9e03" providerId="ADAL" clId="{7D3722CA-29E8-4C3B-A7A5-8946E59B816D}" dt="2023-02-17T16:37:30.592" v="2" actId="20577"/>
          <ac:spMkLst>
            <pc:docMk/>
            <pc:sldMk cId="217657613" sldId="269"/>
            <ac:spMk id="3" creationId="{9DAF44F8-2F4B-0D0F-AF2D-4628C7B30BDC}"/>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CAB938D-62C3-42AB-A103-5CC31C481628}" type="datetimeFigureOut">
              <a:rPr lang="en-US" smtClean="0"/>
              <a:t>4/12/2023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EB22DAF-8F84-478F-9728-B9DD884CD180}" type="slidenum">
              <a:rPr lang="en-US" smtClean="0"/>
              <a:t>‹#›</a:t>
            </a:fld>
            <a:endParaRPr lang="en-US"/>
          </a:p>
        </p:txBody>
      </p:sp>
    </p:spTree>
    <p:extLst>
      <p:ext uri="{BB962C8B-B14F-4D97-AF65-F5344CB8AC3E}">
        <p14:creationId xmlns:p14="http://schemas.microsoft.com/office/powerpoint/2010/main" val="25180705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EB22DAF-8F84-478F-9728-B9DD884CD180}" type="slidenum">
              <a:rPr lang="en-US" smtClean="0"/>
              <a:t>3</a:t>
            </a:fld>
            <a:endParaRPr lang="en-US"/>
          </a:p>
        </p:txBody>
      </p:sp>
    </p:spTree>
    <p:extLst>
      <p:ext uri="{BB962C8B-B14F-4D97-AF65-F5344CB8AC3E}">
        <p14:creationId xmlns:p14="http://schemas.microsoft.com/office/powerpoint/2010/main" val="22144993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85EEC5-8F7B-4265-BC52-2ECC2110189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A029F51-3969-067B-FAE1-AEB500BDFFA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E12CEE0-FE82-5E25-3AE8-0C65649F9789}"/>
              </a:ext>
            </a:extLst>
          </p:cNvPr>
          <p:cNvSpPr>
            <a:spLocks noGrp="1"/>
          </p:cNvSpPr>
          <p:nvPr>
            <p:ph type="dt" sz="half" idx="10"/>
          </p:nvPr>
        </p:nvSpPr>
        <p:spPr/>
        <p:txBody>
          <a:bodyPr/>
          <a:lstStyle/>
          <a:p>
            <a:fld id="{B48FEC5B-0428-454D-93AA-22C32A502354}" type="datetimeFigureOut">
              <a:rPr lang="en-US" smtClean="0"/>
              <a:t>4/12/2023</a:t>
            </a:fld>
            <a:endParaRPr lang="en-US"/>
          </a:p>
        </p:txBody>
      </p:sp>
      <p:sp>
        <p:nvSpPr>
          <p:cNvPr id="5" name="Footer Placeholder 4">
            <a:extLst>
              <a:ext uri="{FF2B5EF4-FFF2-40B4-BE49-F238E27FC236}">
                <a16:creationId xmlns:a16="http://schemas.microsoft.com/office/drawing/2014/main" id="{C783737F-3BEA-5B78-C28E-38CC4C89AA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B5FA0F-885C-3F7F-745F-1BA636B8F335}"/>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933629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F7C169-08D9-8A73-8DFD-E345C59EB1C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09D350D-E942-A87E-B05F-81AA40956F9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1923291-EBE9-DE15-6FC3-013B5294431B}"/>
              </a:ext>
            </a:extLst>
          </p:cNvPr>
          <p:cNvSpPr>
            <a:spLocks noGrp="1"/>
          </p:cNvSpPr>
          <p:nvPr>
            <p:ph type="dt" sz="half" idx="10"/>
          </p:nvPr>
        </p:nvSpPr>
        <p:spPr/>
        <p:txBody>
          <a:bodyPr/>
          <a:lstStyle/>
          <a:p>
            <a:fld id="{B48FEC5B-0428-454D-93AA-22C32A502354}" type="datetimeFigureOut">
              <a:rPr lang="en-US" smtClean="0"/>
              <a:t>4/12/2023</a:t>
            </a:fld>
            <a:endParaRPr lang="en-US"/>
          </a:p>
        </p:txBody>
      </p:sp>
      <p:sp>
        <p:nvSpPr>
          <p:cNvPr id="5" name="Footer Placeholder 4">
            <a:extLst>
              <a:ext uri="{FF2B5EF4-FFF2-40B4-BE49-F238E27FC236}">
                <a16:creationId xmlns:a16="http://schemas.microsoft.com/office/drawing/2014/main" id="{524C34A3-4880-5B46-74A1-14D2D4AA50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1539D77-3F72-98FF-63C9-3D9F793D7BD7}"/>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29690572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FE8CEAB-879E-70F5-591D-E08A5C2C214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8763407-9328-B804-5AEE-B6EA1468BC0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976E2A2-7E81-E942-A313-CA7D289BF5B5}"/>
              </a:ext>
            </a:extLst>
          </p:cNvPr>
          <p:cNvSpPr>
            <a:spLocks noGrp="1"/>
          </p:cNvSpPr>
          <p:nvPr>
            <p:ph type="dt" sz="half" idx="10"/>
          </p:nvPr>
        </p:nvSpPr>
        <p:spPr/>
        <p:txBody>
          <a:bodyPr/>
          <a:lstStyle/>
          <a:p>
            <a:fld id="{B48FEC5B-0428-454D-93AA-22C32A502354}" type="datetimeFigureOut">
              <a:rPr lang="en-US" smtClean="0"/>
              <a:t>4/12/2023</a:t>
            </a:fld>
            <a:endParaRPr lang="en-US"/>
          </a:p>
        </p:txBody>
      </p:sp>
      <p:sp>
        <p:nvSpPr>
          <p:cNvPr id="5" name="Footer Placeholder 4">
            <a:extLst>
              <a:ext uri="{FF2B5EF4-FFF2-40B4-BE49-F238E27FC236}">
                <a16:creationId xmlns:a16="http://schemas.microsoft.com/office/drawing/2014/main" id="{1A31BDD8-8C17-EDA8-C870-3690F24930E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006A5BD-01E0-EBD6-00D0-F9921881F58A}"/>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10976758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0E35B9-B09C-7E37-A2B9-4A11C8CEF51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37D3E00-416F-20DD-8FA3-5DEA70C62DB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92EFAD2-8107-E77B-80D8-514EE4B41517}"/>
              </a:ext>
            </a:extLst>
          </p:cNvPr>
          <p:cNvSpPr>
            <a:spLocks noGrp="1"/>
          </p:cNvSpPr>
          <p:nvPr>
            <p:ph type="dt" sz="half" idx="10"/>
          </p:nvPr>
        </p:nvSpPr>
        <p:spPr/>
        <p:txBody>
          <a:bodyPr/>
          <a:lstStyle/>
          <a:p>
            <a:fld id="{B48FEC5B-0428-454D-93AA-22C32A502354}" type="datetimeFigureOut">
              <a:rPr lang="en-US" smtClean="0"/>
              <a:t>4/12/2023</a:t>
            </a:fld>
            <a:endParaRPr lang="en-US"/>
          </a:p>
        </p:txBody>
      </p:sp>
      <p:sp>
        <p:nvSpPr>
          <p:cNvPr id="5" name="Footer Placeholder 4">
            <a:extLst>
              <a:ext uri="{FF2B5EF4-FFF2-40B4-BE49-F238E27FC236}">
                <a16:creationId xmlns:a16="http://schemas.microsoft.com/office/drawing/2014/main" id="{D5980BBA-A01A-AE17-571A-772FE2509D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2919A8-63DD-3D08-8F1B-C59ABAA40130}"/>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5494924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6D8750-E873-F3CA-573D-5D33E430E2C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F0FC36B-38C7-FB05-BAFB-126935D0F8E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EEAFA0A-B6D5-ECF9-7411-A1433B3FA752}"/>
              </a:ext>
            </a:extLst>
          </p:cNvPr>
          <p:cNvSpPr>
            <a:spLocks noGrp="1"/>
          </p:cNvSpPr>
          <p:nvPr>
            <p:ph type="dt" sz="half" idx="10"/>
          </p:nvPr>
        </p:nvSpPr>
        <p:spPr/>
        <p:txBody>
          <a:bodyPr/>
          <a:lstStyle/>
          <a:p>
            <a:fld id="{B48FEC5B-0428-454D-93AA-22C32A502354}" type="datetimeFigureOut">
              <a:rPr lang="en-US" smtClean="0"/>
              <a:t>4/12/2023</a:t>
            </a:fld>
            <a:endParaRPr lang="en-US"/>
          </a:p>
        </p:txBody>
      </p:sp>
      <p:sp>
        <p:nvSpPr>
          <p:cNvPr id="5" name="Footer Placeholder 4">
            <a:extLst>
              <a:ext uri="{FF2B5EF4-FFF2-40B4-BE49-F238E27FC236}">
                <a16:creationId xmlns:a16="http://schemas.microsoft.com/office/drawing/2014/main" id="{4B6986F7-9230-0CC2-CBE8-9B0312174EA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48D38A7-B6FA-5C3B-150A-0F3F0CFE94A3}"/>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3280509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5830F3-867D-AF2D-8F4B-2683F88FC4A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DFF7C48-141D-1B11-159D-E6F86FCC49B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F181DCE-18BE-AD7C-FD22-732D3FF5ADA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61A0EDA-47EE-594D-E0E8-1BDCE88BD15D}"/>
              </a:ext>
            </a:extLst>
          </p:cNvPr>
          <p:cNvSpPr>
            <a:spLocks noGrp="1"/>
          </p:cNvSpPr>
          <p:nvPr>
            <p:ph type="dt" sz="half" idx="10"/>
          </p:nvPr>
        </p:nvSpPr>
        <p:spPr/>
        <p:txBody>
          <a:bodyPr/>
          <a:lstStyle/>
          <a:p>
            <a:fld id="{B48FEC5B-0428-454D-93AA-22C32A502354}" type="datetimeFigureOut">
              <a:rPr lang="en-US" smtClean="0"/>
              <a:t>4/12/2023</a:t>
            </a:fld>
            <a:endParaRPr lang="en-US"/>
          </a:p>
        </p:txBody>
      </p:sp>
      <p:sp>
        <p:nvSpPr>
          <p:cNvPr id="6" name="Footer Placeholder 5">
            <a:extLst>
              <a:ext uri="{FF2B5EF4-FFF2-40B4-BE49-F238E27FC236}">
                <a16:creationId xmlns:a16="http://schemas.microsoft.com/office/drawing/2014/main" id="{FBAA2383-BD41-9E6B-CC6B-6B922D2154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C181F18-7169-E040-F8BB-F9008BF4BC70}"/>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18388480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84946E-2686-D9B5-80AB-095F2207448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26B0351-0A53-61E7-5D95-A1CA17DF8A5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C2A62C3-4EF4-07BE-8E8A-8E4A2FD7E54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AACE194-A8E7-3D0B-AB9F-8EA4A1AE65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58FFD5E-7878-7FF3-D74F-E874652F70A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C27589F-6477-E9D1-904D-086975B6686F}"/>
              </a:ext>
            </a:extLst>
          </p:cNvPr>
          <p:cNvSpPr>
            <a:spLocks noGrp="1"/>
          </p:cNvSpPr>
          <p:nvPr>
            <p:ph type="dt" sz="half" idx="10"/>
          </p:nvPr>
        </p:nvSpPr>
        <p:spPr/>
        <p:txBody>
          <a:bodyPr/>
          <a:lstStyle/>
          <a:p>
            <a:fld id="{B48FEC5B-0428-454D-93AA-22C32A502354}" type="datetimeFigureOut">
              <a:rPr lang="en-US" smtClean="0"/>
              <a:t>4/12/2023</a:t>
            </a:fld>
            <a:endParaRPr lang="en-US"/>
          </a:p>
        </p:txBody>
      </p:sp>
      <p:sp>
        <p:nvSpPr>
          <p:cNvPr id="8" name="Footer Placeholder 7">
            <a:extLst>
              <a:ext uri="{FF2B5EF4-FFF2-40B4-BE49-F238E27FC236}">
                <a16:creationId xmlns:a16="http://schemas.microsoft.com/office/drawing/2014/main" id="{5B6DF408-53C2-FC81-F383-8FD3D8A7508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A437916-5521-41C0-BB1E-98A996ED485A}"/>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4243834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E9FFA1-F635-CFC1-0263-951D4831A45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B48F962-BA3E-B657-9A07-FDAB08A839EF}"/>
              </a:ext>
            </a:extLst>
          </p:cNvPr>
          <p:cNvSpPr>
            <a:spLocks noGrp="1"/>
          </p:cNvSpPr>
          <p:nvPr>
            <p:ph type="dt" sz="half" idx="10"/>
          </p:nvPr>
        </p:nvSpPr>
        <p:spPr/>
        <p:txBody>
          <a:bodyPr/>
          <a:lstStyle/>
          <a:p>
            <a:fld id="{B48FEC5B-0428-454D-93AA-22C32A502354}" type="datetimeFigureOut">
              <a:rPr lang="en-US" smtClean="0"/>
              <a:t>4/12/2023</a:t>
            </a:fld>
            <a:endParaRPr lang="en-US"/>
          </a:p>
        </p:txBody>
      </p:sp>
      <p:sp>
        <p:nvSpPr>
          <p:cNvPr id="4" name="Footer Placeholder 3">
            <a:extLst>
              <a:ext uri="{FF2B5EF4-FFF2-40B4-BE49-F238E27FC236}">
                <a16:creationId xmlns:a16="http://schemas.microsoft.com/office/drawing/2014/main" id="{3B604EDE-8F2F-1449-73AE-D6A471C1DE1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1BA6D16-E2D5-837F-3A34-FFD9BD547F42}"/>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7993085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96D5884-DCBB-2F2F-D721-70E1505AA782}"/>
              </a:ext>
            </a:extLst>
          </p:cNvPr>
          <p:cNvSpPr>
            <a:spLocks noGrp="1"/>
          </p:cNvSpPr>
          <p:nvPr>
            <p:ph type="dt" sz="half" idx="10"/>
          </p:nvPr>
        </p:nvSpPr>
        <p:spPr/>
        <p:txBody>
          <a:bodyPr/>
          <a:lstStyle/>
          <a:p>
            <a:fld id="{B48FEC5B-0428-454D-93AA-22C32A502354}" type="datetimeFigureOut">
              <a:rPr lang="en-US" smtClean="0"/>
              <a:t>4/12/2023</a:t>
            </a:fld>
            <a:endParaRPr lang="en-US"/>
          </a:p>
        </p:txBody>
      </p:sp>
      <p:sp>
        <p:nvSpPr>
          <p:cNvPr id="3" name="Footer Placeholder 2">
            <a:extLst>
              <a:ext uri="{FF2B5EF4-FFF2-40B4-BE49-F238E27FC236}">
                <a16:creationId xmlns:a16="http://schemas.microsoft.com/office/drawing/2014/main" id="{2C4EEDAF-2E22-0A58-7F65-FE1C88F3B57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25AFB67-2546-E98E-8338-0E312FA172DD}"/>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9779132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464D1E-AFAC-C7DA-1724-25C501ADB2B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E4D0869-EAA9-EE84-2946-1B72A566CFF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4AB7222-C0FA-B8B7-F75E-341E172E086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EABE9EB-0917-24A8-089D-E8BDBB3582A8}"/>
              </a:ext>
            </a:extLst>
          </p:cNvPr>
          <p:cNvSpPr>
            <a:spLocks noGrp="1"/>
          </p:cNvSpPr>
          <p:nvPr>
            <p:ph type="dt" sz="half" idx="10"/>
          </p:nvPr>
        </p:nvSpPr>
        <p:spPr/>
        <p:txBody>
          <a:bodyPr/>
          <a:lstStyle/>
          <a:p>
            <a:fld id="{B48FEC5B-0428-454D-93AA-22C32A502354}" type="datetimeFigureOut">
              <a:rPr lang="en-US" smtClean="0"/>
              <a:t>4/12/2023</a:t>
            </a:fld>
            <a:endParaRPr lang="en-US"/>
          </a:p>
        </p:txBody>
      </p:sp>
      <p:sp>
        <p:nvSpPr>
          <p:cNvPr id="6" name="Footer Placeholder 5">
            <a:extLst>
              <a:ext uri="{FF2B5EF4-FFF2-40B4-BE49-F238E27FC236}">
                <a16:creationId xmlns:a16="http://schemas.microsoft.com/office/drawing/2014/main" id="{9F644AFD-1CFD-1BD9-E747-D23A731F0BB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3A38443-1A7A-412C-2474-F3FBBCB34A85}"/>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8584629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3DDDDF-342F-2356-B3A6-7ABE415D349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AEE363B-4D51-2D42-D65C-E14944AA714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69ACDC4-F471-F16C-3888-3990B5E66E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2521CD4-8388-F65E-E34D-19A9B99C1379}"/>
              </a:ext>
            </a:extLst>
          </p:cNvPr>
          <p:cNvSpPr>
            <a:spLocks noGrp="1"/>
          </p:cNvSpPr>
          <p:nvPr>
            <p:ph type="dt" sz="half" idx="10"/>
          </p:nvPr>
        </p:nvSpPr>
        <p:spPr/>
        <p:txBody>
          <a:bodyPr/>
          <a:lstStyle/>
          <a:p>
            <a:fld id="{B48FEC5B-0428-454D-93AA-22C32A502354}" type="datetimeFigureOut">
              <a:rPr lang="en-US" smtClean="0"/>
              <a:t>4/12/2023</a:t>
            </a:fld>
            <a:endParaRPr lang="en-US"/>
          </a:p>
        </p:txBody>
      </p:sp>
      <p:sp>
        <p:nvSpPr>
          <p:cNvPr id="6" name="Footer Placeholder 5">
            <a:extLst>
              <a:ext uri="{FF2B5EF4-FFF2-40B4-BE49-F238E27FC236}">
                <a16:creationId xmlns:a16="http://schemas.microsoft.com/office/drawing/2014/main" id="{E3427D5F-659D-3B1C-3322-A29BDDD8C94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D66A12E-2F4F-33D0-E883-DF8AC09EAD8D}"/>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6404178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9C2A93D-EDF9-281D-D21E-FB40E94A044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7242D84-C135-1800-C7E4-63CF84F37CD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8F9E7BB-3D03-2067-FA95-3E98C8AA895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8FEC5B-0428-454D-93AA-22C32A502354}" type="datetimeFigureOut">
              <a:rPr lang="en-US" smtClean="0"/>
              <a:t>4/12/2023</a:t>
            </a:fld>
            <a:endParaRPr lang="en-US"/>
          </a:p>
        </p:txBody>
      </p:sp>
      <p:sp>
        <p:nvSpPr>
          <p:cNvPr id="5" name="Footer Placeholder 4">
            <a:extLst>
              <a:ext uri="{FF2B5EF4-FFF2-40B4-BE49-F238E27FC236}">
                <a16:creationId xmlns:a16="http://schemas.microsoft.com/office/drawing/2014/main" id="{39D1D77A-23B1-1701-616C-BFC887FDB49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964CEBF-8228-7DFC-65FA-EC04846D4B5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D542DE-05BB-4F78-9C3B-A55C90B0A934}" type="slidenum">
              <a:rPr lang="en-US" smtClean="0"/>
              <a:t>‹#›</a:t>
            </a:fld>
            <a:endParaRPr lang="en-US"/>
          </a:p>
        </p:txBody>
      </p:sp>
    </p:spTree>
    <p:extLst>
      <p:ext uri="{BB962C8B-B14F-4D97-AF65-F5344CB8AC3E}">
        <p14:creationId xmlns:p14="http://schemas.microsoft.com/office/powerpoint/2010/main" val="22944184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eur03.safelinks.protection.outlook.com/?url=https%3A%2F%2Festm.fa.em2.oraclecloud.com%2FfscmUI%2Ffaces%2FPrcPosRegisterSupplier%3FprcBuId%3D300000127715245&amp;data=05%7C01%7Cnatalia.volcovschi%40undp.org%7C39c101fc7c9e4881596308daf926da97%7Cb3e5db5e2944483799f57488ace54319%7C0%7C0%7C638096242522166587%7CUnknown%7CTWFpbGZsb3d8eyJWIjoiMC4wLjAwMDAiLCJQIjoiV2luMzIiLCJBTiI6Ik1haWwiLCJXVCI6Mn0%3D%7C3000%7C%7C%7C&amp;sdata=PWHgzQkoQe8dIE1fykcOASfwfaCgBtt7M0G4T9sS%2FUw%3D&amp;reserved=0"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A62248-ED8D-09AC-9A5E-9AC97AFC9507}"/>
              </a:ext>
            </a:extLst>
          </p:cNvPr>
          <p:cNvSpPr>
            <a:spLocks noGrp="1" noRot="1" noMove="1" noResize="1" noEditPoints="1" noAdjustHandles="1" noChangeArrowheads="1" noChangeShapeType="1"/>
          </p:cNvSpPr>
          <p:nvPr>
            <p:ph type="title"/>
          </p:nvPr>
        </p:nvSpPr>
        <p:spPr>
          <a:xfrm>
            <a:off x="838200" y="330291"/>
            <a:ext cx="10515600" cy="1325563"/>
          </a:xfrm>
        </p:spPr>
        <p:txBody>
          <a:bodyPr>
            <a:normAutofit/>
          </a:bodyPr>
          <a:lstStyle/>
          <a:p>
            <a:pPr algn="ctr"/>
            <a:r>
              <a:rPr lang="en-US" sz="3600" b="1" dirty="0">
                <a:solidFill>
                  <a:srgbClr val="C00000"/>
                </a:solidFill>
              </a:rPr>
              <a:t>Step-by-step self-registration guide for Individuals </a:t>
            </a:r>
          </a:p>
        </p:txBody>
      </p:sp>
      <p:sp>
        <p:nvSpPr>
          <p:cNvPr id="3" name="Content Placeholder 2">
            <a:extLst>
              <a:ext uri="{FF2B5EF4-FFF2-40B4-BE49-F238E27FC236}">
                <a16:creationId xmlns:a16="http://schemas.microsoft.com/office/drawing/2014/main" id="{9DAF44F8-2F4B-0D0F-AF2D-4628C7B30BDC}"/>
              </a:ext>
            </a:extLst>
          </p:cNvPr>
          <p:cNvSpPr>
            <a:spLocks noGrp="1"/>
          </p:cNvSpPr>
          <p:nvPr>
            <p:ph idx="1"/>
          </p:nvPr>
        </p:nvSpPr>
        <p:spPr>
          <a:xfrm>
            <a:off x="838200" y="1825625"/>
            <a:ext cx="10515600" cy="2859586"/>
          </a:xfrm>
        </p:spPr>
        <p:txBody>
          <a:bodyPr>
            <a:normAutofit/>
          </a:bodyPr>
          <a:lstStyle/>
          <a:p>
            <a:r>
              <a:rPr lang="en-US" sz="2400" b="1" dirty="0"/>
              <a:t>Self-registration link: </a:t>
            </a:r>
            <a:r>
              <a:rPr lang="en-US" sz="2000" u="sng" dirty="0">
                <a:solidFill>
                  <a:srgbClr val="444444"/>
                </a:solidFill>
                <a:effectLst/>
                <a:latin typeface="Segoe UI" panose="020B0502040204020203" pitchFamily="34" charset="0"/>
                <a:ea typeface="Calibri" panose="020F0502020204030204" pitchFamily="34" charset="0"/>
                <a:hlinkClick r:id="rId2"/>
              </a:rPr>
              <a:t>https://estm.fa.em2.oraclecloud.com/fscmUI/faces/PrcPosRegisterSupplier?prcBuId=300000127715245</a:t>
            </a:r>
            <a:endParaRPr lang="en-US" sz="2000" dirty="0"/>
          </a:p>
        </p:txBody>
      </p:sp>
    </p:spTree>
    <p:extLst>
      <p:ext uri="{BB962C8B-B14F-4D97-AF65-F5344CB8AC3E}">
        <p14:creationId xmlns:p14="http://schemas.microsoft.com/office/powerpoint/2010/main" val="2176576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Graphical user interface, text, application&#10;&#10;Description automatically generated">
            <a:extLst>
              <a:ext uri="{FF2B5EF4-FFF2-40B4-BE49-F238E27FC236}">
                <a16:creationId xmlns:a16="http://schemas.microsoft.com/office/drawing/2014/main" id="{568BFC58-2F12-8F36-7504-2B1F586618A3}"/>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40483"/>
          <a:stretch/>
        </p:blipFill>
        <p:spPr>
          <a:xfrm>
            <a:off x="169297" y="801087"/>
            <a:ext cx="11853406" cy="3442440"/>
          </a:xfrm>
          <a:prstGeom prst="rect">
            <a:avLst/>
          </a:prstGeom>
          <a:ln>
            <a:noFill/>
          </a:ln>
          <a:effectLst>
            <a:outerShdw blurRad="292100" dist="139700" dir="2700000" algn="tl" rotWithShape="0">
              <a:srgbClr val="333333">
                <a:alpha val="65000"/>
              </a:srgbClr>
            </a:outerShdw>
          </a:effectLst>
        </p:spPr>
      </p:pic>
      <p:sp>
        <p:nvSpPr>
          <p:cNvPr id="7" name="TextBox 6">
            <a:extLst>
              <a:ext uri="{FF2B5EF4-FFF2-40B4-BE49-F238E27FC236}">
                <a16:creationId xmlns:a16="http://schemas.microsoft.com/office/drawing/2014/main" id="{4FABAC20-7243-9FC0-81C6-A33DB1BC7E1E}"/>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(c): Select “Agreed” </a:t>
            </a:r>
            <a:endParaRPr lang="en-US" dirty="0"/>
          </a:p>
        </p:txBody>
      </p:sp>
    </p:spTree>
    <p:extLst>
      <p:ext uri="{BB962C8B-B14F-4D97-AF65-F5344CB8AC3E}">
        <p14:creationId xmlns:p14="http://schemas.microsoft.com/office/powerpoint/2010/main" val="18490144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8108D6E-924B-4079-1AB1-ADB5646D6A28}"/>
              </a:ext>
            </a:extLst>
          </p:cNvPr>
          <p:cNvSpPr>
            <a:spLocks noGrp="1" noRot="1" noMove="1" noResize="1" noEditPoints="1" noAdjustHandles="1" noChangeArrowheads="1" noChangeShapeType="1"/>
          </p:cNvSpPr>
          <p:nvPr>
            <p:ph type="title"/>
          </p:nvPr>
        </p:nvSpPr>
        <p:spPr>
          <a:xfrm>
            <a:off x="838200" y="392113"/>
            <a:ext cx="10515600" cy="329074"/>
          </a:xfrm>
        </p:spPr>
        <p:txBody>
          <a:bodyPr>
            <a:noAutofit/>
          </a:bodyPr>
          <a:lstStyle/>
          <a:p>
            <a:r>
              <a:rPr lang="en-US" sz="1800" b="1" dirty="0">
                <a:latin typeface="Calibri" panose="020F0502020204030204" pitchFamily="34" charset="0"/>
                <a:ea typeface="+mn-ea"/>
                <a:cs typeface="Times New Roman" panose="02020603050405020304" pitchFamily="18" charset="0"/>
              </a:rPr>
              <a:t>Step 8: Review the submitted information and click Register</a:t>
            </a:r>
          </a:p>
        </p:txBody>
      </p:sp>
      <p:pic>
        <p:nvPicPr>
          <p:cNvPr id="3" name="Picture 2" descr="Graphical user interface, text, email&#10;&#10;Description automatically generated">
            <a:extLst>
              <a:ext uri="{FF2B5EF4-FFF2-40B4-BE49-F238E27FC236}">
                <a16:creationId xmlns:a16="http://schemas.microsoft.com/office/drawing/2014/main" id="{6B77DFE8-9A82-D3D4-27D7-A86B1C5B37CF}"/>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307911" y="721187"/>
            <a:ext cx="10895044" cy="6057363"/>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144731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A4EA51-BA5E-B73B-6643-DE7A58AAE0D9}"/>
              </a:ext>
            </a:extLst>
          </p:cNvPr>
          <p:cNvSpPr>
            <a:spLocks noGrp="1"/>
          </p:cNvSpPr>
          <p:nvPr>
            <p:ph type="title"/>
          </p:nvPr>
        </p:nvSpPr>
        <p:spPr>
          <a:xfrm>
            <a:off x="429826" y="47223"/>
            <a:ext cx="3811482" cy="1677880"/>
          </a:xfrm>
        </p:spPr>
        <p:txBody>
          <a:bodyPr>
            <a:norm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1: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 First and last name</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 “Individual” for Individual Consultant contracts</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3. See point 2</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4. Select “Republic of Moldova”</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5. Enter IDNP from Identification Document</a:t>
            </a: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pic>
        <p:nvPicPr>
          <p:cNvPr id="3" name="Picture 2" descr="Graphical user interface, application&#10;&#10;Description automatically generated">
            <a:extLst>
              <a:ext uri="{FF2B5EF4-FFF2-40B4-BE49-F238E27FC236}">
                <a16:creationId xmlns:a16="http://schemas.microsoft.com/office/drawing/2014/main" id="{2A8236E3-4507-022E-4186-8A8DFF4B555C}"/>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8195"/>
          <a:stretch/>
        </p:blipFill>
        <p:spPr>
          <a:xfrm>
            <a:off x="212670" y="1517615"/>
            <a:ext cx="11766660" cy="5293162"/>
          </a:xfrm>
          <a:prstGeom prst="rect">
            <a:avLst/>
          </a:prstGeom>
          <a:ln>
            <a:noFill/>
          </a:ln>
          <a:effectLst>
            <a:outerShdw blurRad="292100" dist="139700" dir="2700000" algn="tl" rotWithShape="0">
              <a:srgbClr val="333333">
                <a:alpha val="65000"/>
              </a:srgbClr>
            </a:outerShdw>
          </a:effectLst>
        </p:spPr>
      </p:pic>
      <p:sp>
        <p:nvSpPr>
          <p:cNvPr id="4" name="Title 1">
            <a:extLst>
              <a:ext uri="{FF2B5EF4-FFF2-40B4-BE49-F238E27FC236}">
                <a16:creationId xmlns:a16="http://schemas.microsoft.com/office/drawing/2014/main" id="{6B510D79-4F93-FCC3-1BE6-AEC8D21457BC}"/>
              </a:ext>
            </a:extLst>
          </p:cNvPr>
          <p:cNvSpPr txBox="1">
            <a:spLocks/>
          </p:cNvSpPr>
          <p:nvPr/>
        </p:nvSpPr>
        <p:spPr>
          <a:xfrm>
            <a:off x="4241308" y="374064"/>
            <a:ext cx="3352060" cy="152575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6. Select “Republic of Moldova”</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7. First name</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8. Last name</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9. Email address </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10. See point 9</a:t>
            </a:r>
          </a:p>
          <a:p>
            <a:pPr>
              <a:lnSpc>
                <a:spcPct val="107000"/>
              </a:lnSpc>
              <a:spcBef>
                <a:spcPts val="0"/>
              </a:spcBef>
            </a:pP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929221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Graphical user interface, text, application, email&#10;&#10;Description automatically generated">
            <a:extLst>
              <a:ext uri="{FF2B5EF4-FFF2-40B4-BE49-F238E27FC236}">
                <a16:creationId xmlns:a16="http://schemas.microsoft.com/office/drawing/2014/main" id="{91097952-E7BF-F8AE-D86B-342C40CEF9F4}"/>
              </a:ext>
            </a:extLst>
          </p:cNvPr>
          <p:cNvPicPr>
            <a:picLocks noGrp="1" noRot="1" noChangeAspect="1" noMove="1" noResize="1" noEditPoints="1" noAdjustHandles="1" noChangeArrowheads="1" noChangeShapeType="1" noCrop="1"/>
          </p:cNvPicPr>
          <p:nvPr>
            <p:ph idx="1"/>
          </p:nvPr>
        </p:nvPicPr>
        <p:blipFill>
          <a:blip r:embed="rId3">
            <a:extLst>
              <a:ext uri="{28A0092B-C50C-407E-A947-70E740481C1C}">
                <a14:useLocalDpi xmlns:a14="http://schemas.microsoft.com/office/drawing/2010/main" val="0"/>
              </a:ext>
            </a:extLst>
          </a:blip>
          <a:stretch>
            <a:fillRect/>
          </a:stretch>
        </p:blipFill>
        <p:spPr>
          <a:xfrm>
            <a:off x="429826" y="1468624"/>
            <a:ext cx="10893800" cy="5342153"/>
          </a:xfrm>
          <a:prstGeom prst="rect">
            <a:avLst/>
          </a:prstGeom>
          <a:ln>
            <a:noFill/>
          </a:ln>
          <a:effectLst>
            <a:outerShdw blurRad="292100" dist="139700" dir="2700000" algn="tl" rotWithShape="0">
              <a:srgbClr val="333333">
                <a:alpha val="65000"/>
              </a:srgbClr>
            </a:outerShdw>
          </a:effectLst>
        </p:spPr>
      </p:pic>
      <p:sp>
        <p:nvSpPr>
          <p:cNvPr id="15" name="Title 1">
            <a:extLst>
              <a:ext uri="{FF2B5EF4-FFF2-40B4-BE49-F238E27FC236}">
                <a16:creationId xmlns:a16="http://schemas.microsoft.com/office/drawing/2014/main" id="{34D2313A-6552-2834-593C-C0689BD52F2C}"/>
              </a:ext>
            </a:extLst>
          </p:cNvPr>
          <p:cNvSpPr>
            <a:spLocks noGrp="1"/>
          </p:cNvSpPr>
          <p:nvPr>
            <p:ph type="title"/>
          </p:nvPr>
        </p:nvSpPr>
        <p:spPr>
          <a:xfrm>
            <a:off x="429826" y="47223"/>
            <a:ext cx="5666174" cy="1679306"/>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2: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11. </a:t>
            </a:r>
            <a:r>
              <a:rPr lang="en-US" sz="1200" dirty="0">
                <a:effectLst/>
                <a:latin typeface="Calibri" panose="020F0502020204030204" pitchFamily="34" charset="0"/>
                <a:ea typeface="Calibri" panose="020F0502020204030204" pitchFamily="34" charset="0"/>
                <a:cs typeface="Times New Roman" panose="02020603050405020304" pitchFamily="18" charset="0"/>
              </a:rPr>
              <a:t>Select the appropriate value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12. Type in phone number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13. Tick-off “Administrative contact” for contact person who will be responsible for profile management</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14. Provided the box from point 13 was selected, tick-off “Request user account”</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15. Keep all the values listed in the “Roles” section</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113199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Graphical user interface, application&#10;&#10;Description automatically generated">
            <a:extLst>
              <a:ext uri="{FF2B5EF4-FFF2-40B4-BE49-F238E27FC236}">
                <a16:creationId xmlns:a16="http://schemas.microsoft.com/office/drawing/2014/main" id="{7C171930-E4E1-F62E-6E2B-7C32D8D30D01}"/>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5330"/>
          <a:stretch/>
        </p:blipFill>
        <p:spPr>
          <a:xfrm>
            <a:off x="336611" y="1429333"/>
            <a:ext cx="11348622" cy="5282186"/>
          </a:xfrm>
          <a:prstGeom prst="rect">
            <a:avLst/>
          </a:prstGeom>
          <a:ln>
            <a:noFill/>
          </a:ln>
          <a:effectLst>
            <a:outerShdw blurRad="292100" dist="139700" dir="2700000" algn="tl" rotWithShape="0">
              <a:srgbClr val="333333">
                <a:alpha val="65000"/>
              </a:srgbClr>
            </a:outerShdw>
          </a:effectLst>
        </p:spPr>
      </p:pic>
      <p:sp>
        <p:nvSpPr>
          <p:cNvPr id="11" name="Rectangle 10">
            <a:extLst>
              <a:ext uri="{FF2B5EF4-FFF2-40B4-BE49-F238E27FC236}">
                <a16:creationId xmlns:a16="http://schemas.microsoft.com/office/drawing/2014/main" id="{194D277E-B732-CEB2-0D4F-9C9CEAD705F5}"/>
              </a:ext>
            </a:extLst>
          </p:cNvPr>
          <p:cNvSpPr>
            <a:spLocks noGrp="1" noRot="1" noMove="1" noResize="1" noEditPoints="1" noAdjustHandles="1" noChangeArrowheads="1" noChangeShapeType="1"/>
          </p:cNvSpPr>
          <p:nvPr/>
        </p:nvSpPr>
        <p:spPr>
          <a:xfrm>
            <a:off x="3409025" y="5646198"/>
            <a:ext cx="2237173" cy="275208"/>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and add contact from Step 2</a:t>
            </a:r>
          </a:p>
        </p:txBody>
      </p:sp>
      <p:sp>
        <p:nvSpPr>
          <p:cNvPr id="14" name="Title 1">
            <a:extLst>
              <a:ext uri="{FF2B5EF4-FFF2-40B4-BE49-F238E27FC236}">
                <a16:creationId xmlns:a16="http://schemas.microsoft.com/office/drawing/2014/main" id="{955BCF45-CB5A-A9A8-28BF-45E013D70EDC}"/>
              </a:ext>
            </a:extLst>
          </p:cNvPr>
          <p:cNvSpPr>
            <a:spLocks noGrp="1"/>
          </p:cNvSpPr>
          <p:nvPr>
            <p:ph type="title"/>
          </p:nvPr>
        </p:nvSpPr>
        <p:spPr>
          <a:xfrm>
            <a:off x="429826" y="47222"/>
            <a:ext cx="5666174" cy="1985763"/>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3: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16. </a:t>
            </a:r>
            <a:r>
              <a:rPr lang="en-US" sz="1200" dirty="0">
                <a:effectLst/>
                <a:latin typeface="Calibri" panose="020F0502020204030204" pitchFamily="34" charset="0"/>
                <a:ea typeface="Calibri" panose="020F0502020204030204" pitchFamily="34" charset="0"/>
                <a:cs typeface="Times New Roman" panose="02020603050405020304" pitchFamily="18" charset="0"/>
              </a:rPr>
              <a:t>Type “MDA”</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17. Type in legal address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18. Type in name of city as stated in legal address</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19. Keep all three options selected</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20. Click on “Actions” button and select the person listed as </a:t>
            </a:r>
            <a:r>
              <a:rPr lang="en-US" sz="12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administrative contact.</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3906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Graphical user interface, text, application, email&#10;&#10;Description automatically generated">
            <a:extLst>
              <a:ext uri="{FF2B5EF4-FFF2-40B4-BE49-F238E27FC236}">
                <a16:creationId xmlns:a16="http://schemas.microsoft.com/office/drawing/2014/main" id="{9EF32196-CDC8-E946-BE91-A581885A16BA}"/>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15791"/>
          <a:stretch/>
        </p:blipFill>
        <p:spPr>
          <a:xfrm>
            <a:off x="337352" y="1154631"/>
            <a:ext cx="11484927" cy="4740142"/>
          </a:xfrm>
          <a:prstGeom prst="rect">
            <a:avLst/>
          </a:prstGeom>
          <a:ln>
            <a:noFill/>
          </a:ln>
          <a:effectLst>
            <a:outerShdw blurRad="292100" dist="139700" dir="2700000" algn="tl" rotWithShape="0">
              <a:srgbClr val="333333">
                <a:alpha val="65000"/>
              </a:srgbClr>
            </a:outerShdw>
          </a:effectLst>
        </p:spPr>
      </p:pic>
      <p:sp>
        <p:nvSpPr>
          <p:cNvPr id="10" name="Title 1">
            <a:extLst>
              <a:ext uri="{FF2B5EF4-FFF2-40B4-BE49-F238E27FC236}">
                <a16:creationId xmlns:a16="http://schemas.microsoft.com/office/drawing/2014/main" id="{246CFC71-069E-DD54-73F4-73FAAAF75238}"/>
              </a:ext>
            </a:extLst>
          </p:cNvPr>
          <p:cNvSpPr txBox="1">
            <a:spLocks/>
          </p:cNvSpPr>
          <p:nvPr/>
        </p:nvSpPr>
        <p:spPr>
          <a:xfrm>
            <a:off x="429826" y="0"/>
            <a:ext cx="5666174" cy="198576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7000"/>
              </a:lnSpc>
              <a:spcBef>
                <a:spcPts val="0"/>
              </a:spcBef>
            </a:pPr>
            <a:r>
              <a:rPr lang="en-US" sz="1800" b="1" dirty="0">
                <a:latin typeface="Calibri" panose="020F0502020204030204" pitchFamily="34" charset="0"/>
                <a:cs typeface="Times New Roman" panose="02020603050405020304" pitchFamily="18" charset="0"/>
              </a:rPr>
              <a:t>Step 4: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21. Tick-off the box</a:t>
            </a:r>
            <a:br>
              <a:rPr lang="en-US" sz="1800" dirty="0">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494406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Graphical user interface&#10;&#10;Description automatically generated">
            <a:extLst>
              <a:ext uri="{FF2B5EF4-FFF2-40B4-BE49-F238E27FC236}">
                <a16:creationId xmlns:a16="http://schemas.microsoft.com/office/drawing/2014/main" id="{0FF16330-D480-2273-48CC-0CB7F7B79426}"/>
              </a:ext>
            </a:extLst>
          </p:cNvPr>
          <p:cNvPicPr>
            <a:picLocks noGrp="1" noRot="1" noChangeAspect="1" noMove="1" noResize="1" noEditPoints="1" noAdjustHandles="1" noChangeArrowheads="1" noChangeShapeType="1" noCrop="1"/>
          </p:cNvPicPr>
          <p:nvPr>
            <p:ph idx="1"/>
          </p:nvPr>
        </p:nvPicPr>
        <p:blipFill rotWithShape="1">
          <a:blip r:embed="rId2">
            <a:extLst>
              <a:ext uri="{28A0092B-C50C-407E-A947-70E740481C1C}">
                <a14:useLocalDpi xmlns:a14="http://schemas.microsoft.com/office/drawing/2010/main" val="0"/>
              </a:ext>
            </a:extLst>
          </a:blip>
          <a:srcRect b="8571"/>
          <a:stretch/>
        </p:blipFill>
        <p:spPr>
          <a:xfrm>
            <a:off x="429826" y="1784475"/>
            <a:ext cx="11129602" cy="4962553"/>
          </a:xfrm>
          <a:prstGeom prst="rect">
            <a:avLst/>
          </a:prstGeom>
          <a:ln>
            <a:noFill/>
          </a:ln>
          <a:effectLst>
            <a:outerShdw blurRad="292100" dist="139700" dir="2700000" algn="tl" rotWithShape="0">
              <a:srgbClr val="333333">
                <a:alpha val="65000"/>
              </a:srgbClr>
            </a:outerShdw>
          </a:effectLst>
        </p:spPr>
      </p:pic>
      <p:sp>
        <p:nvSpPr>
          <p:cNvPr id="12" name="Title 1">
            <a:extLst>
              <a:ext uri="{FF2B5EF4-FFF2-40B4-BE49-F238E27FC236}">
                <a16:creationId xmlns:a16="http://schemas.microsoft.com/office/drawing/2014/main" id="{F964E4A1-4025-4370-D1B2-DE097B4BFCF9}"/>
              </a:ext>
            </a:extLst>
          </p:cNvPr>
          <p:cNvSpPr>
            <a:spLocks noGrp="1"/>
          </p:cNvSpPr>
          <p:nvPr>
            <p:ph type="title"/>
          </p:nvPr>
        </p:nvSpPr>
        <p:spPr>
          <a:xfrm>
            <a:off x="429826" y="47222"/>
            <a:ext cx="5666174" cy="2260972"/>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5: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22. </a:t>
            </a:r>
            <a:r>
              <a:rPr lang="en-US" sz="1200" dirty="0">
                <a:effectLst/>
                <a:latin typeface="Calibri" panose="020F0502020204030204" pitchFamily="34" charset="0"/>
                <a:ea typeface="Calibri" panose="020F0502020204030204" pitchFamily="34" charset="0"/>
                <a:cs typeface="Times New Roman" panose="02020603050405020304" pitchFamily="18" charset="0"/>
              </a:rPr>
              <a:t>Select bank name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23. Select bank branch</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24. Type in account number</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25. Type in IBAN (24 characters)</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26. Select currency code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27. Type in account name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28. Select “Checking”</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513593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screenshot of a computer&#10;&#10;Description automatically generated">
            <a:extLst>
              <a:ext uri="{FF2B5EF4-FFF2-40B4-BE49-F238E27FC236}">
                <a16:creationId xmlns:a16="http://schemas.microsoft.com/office/drawing/2014/main" id="{C04CF7FE-C723-B2FB-7276-1FDDD0BFFC84}"/>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169310" y="729402"/>
            <a:ext cx="11727952" cy="5895334"/>
          </a:xfrm>
          <a:prstGeom prst="rect">
            <a:avLst/>
          </a:prstGeom>
          <a:ln>
            <a:noFill/>
          </a:ln>
          <a:effectLst>
            <a:outerShdw blurRad="292100" dist="139700" dir="2700000" algn="tl" rotWithShape="0">
              <a:srgbClr val="333333">
                <a:alpha val="65000"/>
              </a:srgbClr>
            </a:outerShdw>
          </a:effectLst>
        </p:spPr>
      </p:pic>
      <p:sp>
        <p:nvSpPr>
          <p:cNvPr id="10" name="TextBox 9">
            <a:extLst>
              <a:ext uri="{FF2B5EF4-FFF2-40B4-BE49-F238E27FC236}">
                <a16:creationId xmlns:a16="http://schemas.microsoft.com/office/drawing/2014/main" id="{B22A60CC-906B-3FE8-C0E4-C4236D03A7EB}"/>
              </a:ext>
            </a:extLst>
          </p:cNvPr>
          <p:cNvSpPr txBox="1"/>
          <p:nvPr/>
        </p:nvSpPr>
        <p:spPr>
          <a:xfrm>
            <a:off x="294738" y="233264"/>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6: Choose “J - Services”</a:t>
            </a:r>
            <a:endParaRPr lang="en-US" dirty="0"/>
          </a:p>
        </p:txBody>
      </p:sp>
    </p:spTree>
    <p:extLst>
      <p:ext uri="{BB962C8B-B14F-4D97-AF65-F5344CB8AC3E}">
        <p14:creationId xmlns:p14="http://schemas.microsoft.com/office/powerpoint/2010/main" val="7773629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Graphical user interface, text, application, email&#10;&#10;Description automatically generated">
            <a:extLst>
              <a:ext uri="{FF2B5EF4-FFF2-40B4-BE49-F238E27FC236}">
                <a16:creationId xmlns:a16="http://schemas.microsoft.com/office/drawing/2014/main" id="{88324719-A392-09A1-30AE-C57DE48930E8}"/>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31878"/>
          <a:stretch/>
        </p:blipFill>
        <p:spPr>
          <a:xfrm>
            <a:off x="120736" y="792208"/>
            <a:ext cx="11950528" cy="3974687"/>
          </a:xfrm>
          <a:prstGeom prst="rect">
            <a:avLst/>
          </a:prstGeom>
          <a:ln>
            <a:noFill/>
          </a:ln>
          <a:effectLst>
            <a:outerShdw blurRad="292100" dist="139700" dir="2700000" algn="tl" rotWithShape="0">
              <a:srgbClr val="333333">
                <a:alpha val="65000"/>
              </a:srgbClr>
            </a:outerShdw>
          </a:effectLst>
        </p:spPr>
      </p:pic>
      <p:sp>
        <p:nvSpPr>
          <p:cNvPr id="6" name="Rectangle 5">
            <a:extLst>
              <a:ext uri="{FF2B5EF4-FFF2-40B4-BE49-F238E27FC236}">
                <a16:creationId xmlns:a16="http://schemas.microsoft.com/office/drawing/2014/main" id="{AABC146E-893D-2991-E634-69402F1279B8}"/>
              </a:ext>
            </a:extLst>
          </p:cNvPr>
          <p:cNvSpPr>
            <a:spLocks noGrp="1" noRot="1" noMove="1" noResize="1" noEditPoints="1" noAdjustHandles="1" noChangeArrowheads="1" noChangeShapeType="1"/>
          </p:cNvSpPr>
          <p:nvPr/>
        </p:nvSpPr>
        <p:spPr>
          <a:xfrm>
            <a:off x="10332086" y="3260324"/>
            <a:ext cx="1393794" cy="337352"/>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Next Section</a:t>
            </a:r>
          </a:p>
        </p:txBody>
      </p:sp>
      <p:sp>
        <p:nvSpPr>
          <p:cNvPr id="9" name="TextBox 8">
            <a:extLst>
              <a:ext uri="{FF2B5EF4-FFF2-40B4-BE49-F238E27FC236}">
                <a16:creationId xmlns:a16="http://schemas.microsoft.com/office/drawing/2014/main" id="{61725A4E-175B-0944-1485-0E06F1CE120C}"/>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(a): Upload National ID/ Passport</a:t>
            </a:r>
            <a:endParaRPr lang="en-US" dirty="0"/>
          </a:p>
        </p:txBody>
      </p:sp>
      <p:cxnSp>
        <p:nvCxnSpPr>
          <p:cNvPr id="4" name="Straight Arrow Connector 3">
            <a:extLst>
              <a:ext uri="{FF2B5EF4-FFF2-40B4-BE49-F238E27FC236}">
                <a16:creationId xmlns:a16="http://schemas.microsoft.com/office/drawing/2014/main" id="{E499E248-3198-6A95-79FF-2F81B4C84800}"/>
              </a:ext>
            </a:extLst>
          </p:cNvPr>
          <p:cNvCxnSpPr>
            <a:cxnSpLocks noGrp="1" noRot="1" noMove="1" noResize="1" noEditPoints="1" noAdjustHandles="1" noChangeArrowheads="1" noChangeShapeType="1"/>
          </p:cNvCxnSpPr>
          <p:nvPr/>
        </p:nvCxnSpPr>
        <p:spPr>
          <a:xfrm>
            <a:off x="11338560" y="3701143"/>
            <a:ext cx="217714" cy="287383"/>
          </a:xfrm>
          <a:prstGeom prst="straightConnector1">
            <a:avLst/>
          </a:prstGeom>
          <a:ln w="9525" cap="flat" cmpd="sng" algn="ctr">
            <a:solidFill>
              <a:srgbClr val="FF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2" name="Rectangle 1">
            <a:extLst>
              <a:ext uri="{FF2B5EF4-FFF2-40B4-BE49-F238E27FC236}">
                <a16:creationId xmlns:a16="http://schemas.microsoft.com/office/drawing/2014/main" id="{61BA2FA8-1A0B-CABA-9E7C-339100FA6A5E}"/>
              </a:ext>
            </a:extLst>
          </p:cNvPr>
          <p:cNvSpPr>
            <a:spLocks noGrp="1" noRot="1" noMove="1" noResize="1" noEditPoints="1" noAdjustHandles="1" noChangeArrowheads="1" noChangeShapeType="1"/>
          </p:cNvSpPr>
          <p:nvPr/>
        </p:nvSpPr>
        <p:spPr>
          <a:xfrm>
            <a:off x="4587999" y="3594902"/>
            <a:ext cx="1393794" cy="168676"/>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Upload here</a:t>
            </a:r>
          </a:p>
        </p:txBody>
      </p:sp>
      <p:cxnSp>
        <p:nvCxnSpPr>
          <p:cNvPr id="12" name="Straight Arrow Connector 11">
            <a:extLst>
              <a:ext uri="{FF2B5EF4-FFF2-40B4-BE49-F238E27FC236}">
                <a16:creationId xmlns:a16="http://schemas.microsoft.com/office/drawing/2014/main" id="{CCA5144E-24F2-A4D5-F862-88A2B259C2D2}"/>
              </a:ext>
            </a:extLst>
          </p:cNvPr>
          <p:cNvCxnSpPr>
            <a:cxnSpLocks noGrp="1" noRot="1" noMove="1" noResize="1" noEditPoints="1" noAdjustHandles="1" noChangeArrowheads="1" noChangeShapeType="1"/>
          </p:cNvCxnSpPr>
          <p:nvPr/>
        </p:nvCxnSpPr>
        <p:spPr>
          <a:xfrm flipH="1">
            <a:off x="4235450" y="3693807"/>
            <a:ext cx="308099"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401389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Graphical user interface, text, application, email&#10;&#10;Description automatically generated">
            <a:extLst>
              <a:ext uri="{FF2B5EF4-FFF2-40B4-BE49-F238E27FC236}">
                <a16:creationId xmlns:a16="http://schemas.microsoft.com/office/drawing/2014/main" id="{B7225126-4F64-B8BF-6DBC-C34BD004331D}"/>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23858"/>
          <a:stretch/>
        </p:blipFill>
        <p:spPr>
          <a:xfrm>
            <a:off x="241472" y="935441"/>
            <a:ext cx="11832159" cy="4417795"/>
          </a:xfrm>
          <a:prstGeom prst="rect">
            <a:avLst/>
          </a:prstGeom>
          <a:ln>
            <a:noFill/>
          </a:ln>
          <a:effectLst>
            <a:outerShdw blurRad="292100" dist="139700" dir="2700000" algn="tl" rotWithShape="0">
              <a:srgbClr val="333333">
                <a:alpha val="65000"/>
              </a:srgbClr>
            </a:outerShdw>
          </a:effectLst>
        </p:spPr>
      </p:pic>
      <p:sp>
        <p:nvSpPr>
          <p:cNvPr id="6" name="Rectangle 5">
            <a:extLst>
              <a:ext uri="{FF2B5EF4-FFF2-40B4-BE49-F238E27FC236}">
                <a16:creationId xmlns:a16="http://schemas.microsoft.com/office/drawing/2014/main" id="{4696C5C6-53F6-CBEE-8267-E39AD0BF2046}"/>
              </a:ext>
            </a:extLst>
          </p:cNvPr>
          <p:cNvSpPr>
            <a:spLocks noGrp="1" noRot="1" noMove="1" noResize="1" noEditPoints="1" noAdjustHandles="1" noChangeArrowheads="1" noChangeShapeType="1"/>
          </p:cNvSpPr>
          <p:nvPr/>
        </p:nvSpPr>
        <p:spPr>
          <a:xfrm>
            <a:off x="10429124" y="4283105"/>
            <a:ext cx="1393794" cy="337352"/>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Next Section</a:t>
            </a:r>
          </a:p>
        </p:txBody>
      </p:sp>
      <p:sp>
        <p:nvSpPr>
          <p:cNvPr id="7" name="TextBox 6">
            <a:extLst>
              <a:ext uri="{FF2B5EF4-FFF2-40B4-BE49-F238E27FC236}">
                <a16:creationId xmlns:a16="http://schemas.microsoft.com/office/drawing/2014/main" id="{F1693940-5A45-34A5-EBD9-304AA4D0ABE1}"/>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(b): Upload Proof of Banking </a:t>
            </a:r>
            <a:endParaRPr lang="en-US" dirty="0"/>
          </a:p>
        </p:txBody>
      </p:sp>
      <p:cxnSp>
        <p:nvCxnSpPr>
          <p:cNvPr id="2" name="Straight Arrow Connector 1">
            <a:extLst>
              <a:ext uri="{FF2B5EF4-FFF2-40B4-BE49-F238E27FC236}">
                <a16:creationId xmlns:a16="http://schemas.microsoft.com/office/drawing/2014/main" id="{791E7167-D1CA-7501-28EB-29AA6645F690}"/>
              </a:ext>
            </a:extLst>
          </p:cNvPr>
          <p:cNvCxnSpPr>
            <a:cxnSpLocks noGrp="1" noRot="1" noMove="1" noResize="1" noEditPoints="1" noAdjustHandles="1" noChangeArrowheads="1" noChangeShapeType="1"/>
          </p:cNvCxnSpPr>
          <p:nvPr/>
        </p:nvCxnSpPr>
        <p:spPr>
          <a:xfrm>
            <a:off x="11434355" y="4699463"/>
            <a:ext cx="217714" cy="287383"/>
          </a:xfrm>
          <a:prstGeom prst="straightConnector1">
            <a:avLst/>
          </a:prstGeom>
          <a:ln w="9525" cap="flat" cmpd="sng" algn="ctr">
            <a:solidFill>
              <a:srgbClr val="FF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Tree>
    <p:extLst>
      <p:ext uri="{BB962C8B-B14F-4D97-AF65-F5344CB8AC3E}">
        <p14:creationId xmlns:p14="http://schemas.microsoft.com/office/powerpoint/2010/main" val="2585220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45e793ef-0031-4b09-a8ac-54742f93ccb1" xsi:nil="true"/>
    <lcf76f155ced4ddcb4097134ff3c332f xmlns="e3444403-f3ee-4177-94fe-65e1cbd0c3f2">
      <Terms xmlns="http://schemas.microsoft.com/office/infopath/2007/PartnerControls"/>
    </lcf76f155ced4ddcb4097134ff3c332f>
    <NegotiationNumber xmlns="e3444403-f3ee-4177-94fe-65e1cbd0c3f2">UNDP-MDA-00205</NegotiationNumber>
    <DocumentCategory xmlns="e3444403-f3ee-4177-94fe-65e1cbd0c3f2">TO_SUPPLIER</DocumentCategory>
    <FileClassificationMode xmlns="e3444403-f3ee-4177-94fe-65e1cbd0c3f2">Public</FileClassificationMode>
    <FileNameDescription xmlns="e3444403-f3ee-4177-94fe-65e1cbd0c3f2" xsi:nil="true"/>
    <OriginalFileName xmlns="e3444403-f3ee-4177-94fe-65e1cbd0c3f2">Self-registration guide for ICs.pptx</OriginalFileName>
    <OriginalNegotiationId xmlns="e3444403-f3ee-4177-94fe-65e1cbd0c3f2">812005</OriginalNegotiationId>
    <_dlc_DocId xmlns="45e793ef-0031-4b09-a8ac-54742f93ccb1">UNDPPUBDOCS-2047177221-393632</_dlc_DocId>
    <_dlc_DocIdUrl xmlns="45e793ef-0031-4b09-a8ac-54742f93ccb1">
      <Url>https://undp.sharepoint.com/sites/Docs-Public/_layouts/15/DocIdRedir.aspx?ID=UNDPPUBDOCS-2047177221-393632</Url>
      <Description>UNDPPUBDOCS-2047177221-393632</Description>
    </_dlc_DocIdUrl>
    <Token xmlns="e3444403-f3ee-4177-94fe-65e1cbd0c3f2" xsi:nil="true"/>
    <MediaLengthInSeconds xmlns="e3444403-f3ee-4177-94fe-65e1cbd0c3f2" xsi:nil="true"/>
    <_dlc_DocIdPersistId xmlns="45e793ef-0031-4b09-a8ac-54742f93ccb1">false</_dlc_DocIdPersistId>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03B488AC4D54D41969A52DC2C19756A" ma:contentTypeVersion="21" ma:contentTypeDescription="Create a new document." ma:contentTypeScope="" ma:versionID="cb70f5565534e93bf60d1048ed0c747f">
  <xsd:schema xmlns:xsd="http://www.w3.org/2001/XMLSchema" xmlns:xs="http://www.w3.org/2001/XMLSchema" xmlns:p="http://schemas.microsoft.com/office/2006/metadata/properties" xmlns:ns2="e3444403-f3ee-4177-94fe-65e1cbd0c3f2" xmlns:ns3="45e793ef-0031-4b09-a8ac-54742f93ccb1" targetNamespace="http://schemas.microsoft.com/office/2006/metadata/properties" ma:root="true" ma:fieldsID="f857d8c48594eefbfd40ea5856a5181c" ns2:_="" ns3:_="">
    <xsd:import namespace="e3444403-f3ee-4177-94fe-65e1cbd0c3f2"/>
    <xsd:import namespace="45e793ef-0031-4b09-a8ac-54742f93ccb1"/>
    <xsd:element name="properties">
      <xsd:complexType>
        <xsd:sequence>
          <xsd:element name="documentManagement">
            <xsd:complexType>
              <xsd:all>
                <xsd:element ref="ns2:OriginalNegotiationId" minOccurs="0"/>
                <xsd:element ref="ns2:OriginalFileName" minOccurs="0"/>
                <xsd:element ref="ns2:NegotiationNumber" minOccurs="0"/>
                <xsd:element ref="ns2:FileNameDescription" minOccurs="0"/>
                <xsd:element ref="ns2:FileClassificationMode" minOccurs="0"/>
                <xsd:element ref="ns2:DocumentCategory" minOccurs="0"/>
                <xsd:element ref="ns2:MediaServiceMetadata" minOccurs="0"/>
                <xsd:element ref="ns2:MediaServiceFastMetadata" minOccurs="0"/>
                <xsd:element ref="ns2:MediaServiceAutoKeyPoints" minOccurs="0"/>
                <xsd:element ref="ns2:MediaServiceKeyPoints" minOccurs="0"/>
                <xsd:element ref="ns2:Token" minOccurs="0"/>
                <xsd:element ref="ns3:_dlc_DocId" minOccurs="0"/>
                <xsd:element ref="ns3:_dlc_DocIdUrl" minOccurs="0"/>
                <xsd:element ref="ns3:_dlc_DocIdPersistId"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OCR"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3444403-f3ee-4177-94fe-65e1cbd0c3f2" elementFormDefault="qualified">
    <xsd:import namespace="http://schemas.microsoft.com/office/2006/documentManagement/types"/>
    <xsd:import namespace="http://schemas.microsoft.com/office/infopath/2007/PartnerControls"/>
    <xsd:element name="OriginalNegotiationId" ma:index="8" nillable="true" ma:displayName="OriginalNegotiationId" ma:format="Dropdown" ma:indexed="true" ma:internalName="OriginalNegotiationId">
      <xsd:simpleType>
        <xsd:restriction base="dms:Text">
          <xsd:maxLength value="255"/>
        </xsd:restriction>
      </xsd:simpleType>
    </xsd:element>
    <xsd:element name="OriginalFileName" ma:index="9" nillable="true" ma:displayName="OriginalFileName" ma:format="Dropdown" ma:indexed="true" ma:internalName="OriginalFileName">
      <xsd:simpleType>
        <xsd:restriction base="dms:Text">
          <xsd:maxLength value="255"/>
        </xsd:restriction>
      </xsd:simpleType>
    </xsd:element>
    <xsd:element name="NegotiationNumber" ma:index="10" nillable="true" ma:displayName="NegotiationNumber" ma:format="Dropdown" ma:indexed="true" ma:internalName="NegotiationNumber">
      <xsd:simpleType>
        <xsd:restriction base="dms:Text">
          <xsd:maxLength value="255"/>
        </xsd:restriction>
      </xsd:simpleType>
    </xsd:element>
    <xsd:element name="FileNameDescription" ma:index="11" nillable="true" ma:displayName="FileNameDescription" ma:format="Dropdown" ma:indexed="true" ma:internalName="FileNameDescription">
      <xsd:simpleType>
        <xsd:restriction base="dms:Text">
          <xsd:maxLength value="255"/>
        </xsd:restriction>
      </xsd:simpleType>
    </xsd:element>
    <xsd:element name="FileClassificationMode" ma:index="12" nillable="true" ma:displayName="FileClassificationMode" ma:format="Dropdown" ma:indexed="true" ma:internalName="FileClassificationMode">
      <xsd:simpleType>
        <xsd:restriction base="dms:Text">
          <xsd:maxLength value="255"/>
        </xsd:restriction>
      </xsd:simpleType>
    </xsd:element>
    <xsd:element name="DocumentCategory" ma:index="13" nillable="true" ma:displayName="DocumentCategory" ma:format="Dropdown" ma:indexed="true" ma:internalName="DocumentCategory">
      <xsd:simpleType>
        <xsd:restriction base="dms:Text">
          <xsd:maxLength value="255"/>
        </xsd:restriction>
      </xsd:simpleType>
    </xsd:element>
    <xsd:element name="MediaServiceMetadata" ma:index="14" nillable="true" ma:displayName="MediaServiceMetadata" ma:hidden="true" ma:internalName="MediaServiceMetadata" ma:readOnly="true">
      <xsd:simpleType>
        <xsd:restriction base="dms:Note"/>
      </xsd:simpleType>
    </xsd:element>
    <xsd:element name="MediaServiceFastMetadata" ma:index="15" nillable="true" ma:displayName="MediaServiceFastMetadata" ma:hidden="true" ma:internalName="MediaServiceFastMetadata" ma:readOnly="true">
      <xsd:simpleType>
        <xsd:restriction base="dms:Note"/>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Token" ma:index="18" nillable="true" ma:displayName="Token" ma:format="Dropdown" ma:indexed="true" ma:internalName="Token">
      <xsd:simpleType>
        <xsd:restriction base="dms:Text">
          <xsd:maxLength value="255"/>
        </xsd:restriction>
      </xsd:simpleType>
    </xsd:element>
    <xsd:element name="lcf76f155ced4ddcb4097134ff3c332f" ma:index="25" nillable="true" ma:taxonomy="true" ma:internalName="lcf76f155ced4ddcb4097134ff3c332f" ma:taxonomyFieldName="MediaServiceImageTags" ma:displayName="Image Tags" ma:readOnly="false" ma:fieldId="{5cf76f15-5ced-4ddc-b409-7134ff3c332f}" ma:taxonomyMulti="true" ma:sspId="f8ebb0a5-c57d-4c3a-bec7-8a38252dd05c"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7" nillable="true" ma:displayName="MediaServiceObjectDetectorVersions" ma:description="" ma:hidden="true" ma:indexed="true" ma:internalName="MediaServiceObjectDetectorVersions" ma:readOnly="true">
      <xsd:simpleType>
        <xsd:restriction base="dms:Text"/>
      </xsd:simpleType>
    </xsd:element>
    <xsd:element name="MediaServiceOCR" ma:index="28" nillable="true" ma:displayName="Extracted Text" ma:internalName="MediaServiceOCR" ma:readOnly="true">
      <xsd:simpleType>
        <xsd:restriction base="dms:Note">
          <xsd:maxLength value="255"/>
        </xsd:restriction>
      </xsd:simpleType>
    </xsd:element>
    <xsd:element name="MediaServiceGenerationTime" ma:index="29" nillable="true" ma:displayName="MediaServiceGenerationTime" ma:hidden="true" ma:internalName="MediaServiceGenerationTime" ma:readOnly="true">
      <xsd:simpleType>
        <xsd:restriction base="dms:Text"/>
      </xsd:simpleType>
    </xsd:element>
    <xsd:element name="MediaServiceEventHashCode" ma:index="30" nillable="true" ma:displayName="MediaServiceEventHashCode" ma:hidden="true" ma:internalName="MediaServiceEventHashCode" ma:readOnly="true">
      <xsd:simpleType>
        <xsd:restriction base="dms:Text"/>
      </xsd:simpleType>
    </xsd:element>
    <xsd:element name="MediaLengthInSeconds" ma:index="31"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45e793ef-0031-4b09-a8ac-54742f93ccb1" elementFormDefault="qualified">
    <xsd:import namespace="http://schemas.microsoft.com/office/2006/documentManagement/types"/>
    <xsd:import namespace="http://schemas.microsoft.com/office/infopath/2007/PartnerControls"/>
    <xsd:element name="_dlc_DocId" ma:index="19" nillable="true" ma:displayName="Document ID Value" ma:description="The value of the document ID assigned to this item." ma:indexed="true" ma:internalName="_dlc_DocId" ma:readOnly="true">
      <xsd:simpleType>
        <xsd:restriction base="dms:Text"/>
      </xsd:simpleType>
    </xsd:element>
    <xsd:element name="_dlc_DocIdUrl" ma:index="20"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1" nillable="true" ma:displayName="Persist ID" ma:description="Keep ID on add." ma:hidden="true" ma:internalName="_dlc_DocIdPersistId" ma:readOnly="true">
      <xsd:simpleType>
        <xsd:restriction base="dms:Boolean"/>
      </xsd:simpleType>
    </xsd:element>
    <xsd:element name="SharedWithUsers" ma:index="2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3" nillable="true" ma:displayName="Shared With Details" ma:internalName="SharedWithDetails" ma:readOnly="true">
      <xsd:simpleType>
        <xsd:restriction base="dms:Note">
          <xsd:maxLength value="255"/>
        </xsd:restriction>
      </xsd:simpleType>
    </xsd:element>
    <xsd:element name="TaxCatchAll" ma:index="26" nillable="true" ma:displayName="Taxonomy Catch All Column" ma:hidden="true" ma:list="{af0ab169-fd40-457e-8ade-9aed70a7d787}" ma:internalName="TaxCatchAll" ma:showField="CatchAllData" ma:web="45e793ef-0031-4b09-a8ac-54742f93ccb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1340B42E-D109-4FEE-BA52-9CB2D6769D38}">
  <ds:schemaRefs>
    <ds:schemaRef ds:uri="http://schemas.microsoft.com/sharepoint/v3/contenttype/forms"/>
  </ds:schemaRefs>
</ds:datastoreItem>
</file>

<file path=customXml/itemProps2.xml><?xml version="1.0" encoding="utf-8"?>
<ds:datastoreItem xmlns:ds="http://schemas.openxmlformats.org/officeDocument/2006/customXml" ds:itemID="{9A6C7F99-F215-48DB-B11F-8CA655AABFF0}">
  <ds:schemaRefs>
    <ds:schemaRef ds:uri="http://schemas.microsoft.com/office/2006/metadata/properties"/>
    <ds:schemaRef ds:uri="http://schemas.microsoft.com/office/infopath/2007/PartnerControls"/>
    <ds:schemaRef ds:uri="766ed645-27df-4f60-bdb9-9c2623ab91d0"/>
    <ds:schemaRef ds:uri="c848efb5-fe8b-472d-a5a4-7e6e8984cb43"/>
    <ds:schemaRef ds:uri="9b430c72-c3f9-4799-9859-8c5e842af259"/>
  </ds:schemaRefs>
</ds:datastoreItem>
</file>

<file path=customXml/itemProps3.xml><?xml version="1.0" encoding="utf-8"?>
<ds:datastoreItem xmlns:ds="http://schemas.openxmlformats.org/officeDocument/2006/customXml" ds:itemID="{B066967E-55C3-4B7F-97E0-25D7AB13BBAF}"/>
</file>

<file path=customXml/itemProps4.xml><?xml version="1.0" encoding="utf-8"?>
<ds:datastoreItem xmlns:ds="http://schemas.openxmlformats.org/officeDocument/2006/customXml" ds:itemID="{9618D6D9-B354-47D1-9ABF-E43A7F2A4FFA}"/>
</file>

<file path=docProps/app.xml><?xml version="1.0" encoding="utf-8"?>
<Properties xmlns="http://schemas.openxmlformats.org/officeDocument/2006/extended-properties" xmlns:vt="http://schemas.openxmlformats.org/officeDocument/2006/docPropsVTypes">
  <TotalTime>97</TotalTime>
  <Words>402</Words>
  <Application>Microsoft Office PowerPoint</Application>
  <PresentationFormat>Widescreen</PresentationFormat>
  <Paragraphs>23</Paragraphs>
  <Slides>11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Calibri Light</vt:lpstr>
      <vt:lpstr>Segoe UI</vt:lpstr>
      <vt:lpstr>Office Theme</vt:lpstr>
      <vt:lpstr>Step-by-step self-registration guide for Individuals </vt:lpstr>
      <vt:lpstr>Step 1: Fill in the information below:  1. First and last name 2. “Individual” for Individual Consultant contracts 3. See point 2 4. Select “Republic of Moldova” 5. Enter IDNP from Identification Document </vt:lpstr>
      <vt:lpstr>Step 2: Fill in the information below:  11. Select the appropriate value 12. Type in phone number using the format from template 13. Tick-off “Administrative contact” for contact person who will be responsible for profile management 14. Provided the box from point 13 was selected, tick-off “Request user account” 15. Keep all the values listed in the “Roles” section  </vt:lpstr>
      <vt:lpstr>Step 3: Fill in the information below:  16. Type “MDA” 17. Type in legal address using the format from template 18. Type in name of city as stated in legal address 19. Keep all three options selected 20. Click on “Actions” button and select the person listed as administrative contact.   </vt:lpstr>
      <vt:lpstr>PowerPoint Presentation</vt:lpstr>
      <vt:lpstr>Step 5: Fill in the information below:  22. Select bank name 23. Select bank branch 24. Type in account number 25. Type in IBAN (24 characters) 26. Select currency code 27. Type in account name using the format from template 28. Select “Checking”   </vt:lpstr>
      <vt:lpstr>PowerPoint Presentation</vt:lpstr>
      <vt:lpstr>PowerPoint Presentation</vt:lpstr>
      <vt:lpstr>PowerPoint Presentation</vt:lpstr>
      <vt:lpstr>PowerPoint Presentation</vt:lpstr>
      <vt:lpstr>Step 8: Review the submitted information and click Register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Natalia Volcovschi</dc:creator>
  <cp:lastModifiedBy>Natalia Volcovschi</cp:lastModifiedBy>
  <cp:revision>9</cp:revision>
  <dcterms:created xsi:type="dcterms:W3CDTF">2023-02-14T08:37:34Z</dcterms:created>
  <dcterms:modified xsi:type="dcterms:W3CDTF">2023-04-12T14:30:59Z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0x010100703B488AC4D54D41969A52DC2C19756A</vt:lpwstr>
  </property>
  <property fmtid="{D5CDD505-2E9C-101B-9397-08002B2CF9AE}" pid="3" name="MediaServiceImageTags">
    <vt:lpwstr/>
  </property>
  <property fmtid="{D5CDD505-2E9C-101B-9397-08002B2CF9AE}" pid="4" name="_dlc_DocIdItemGuid">
    <vt:lpwstr>c310c910-fc8d-463d-a365-d374f41467f1</vt:lpwstr>
  </property>
  <property fmtid="{D5CDD505-2E9C-101B-9397-08002B2CF9AE}" pid="5" name="Order">
    <vt:r8>39363200</vt:r8>
  </property>
  <property fmtid="{D5CDD505-2E9C-101B-9397-08002B2CF9AE}" pid="6" name="xd_Signature">
    <vt:bool>false</vt:bool>
  </property>
  <property fmtid="{D5CDD505-2E9C-101B-9397-08002B2CF9AE}" pid="7" name="xd_ProgID">
    <vt:lpwstr/>
  </property>
  <property fmtid="{D5CDD505-2E9C-101B-9397-08002B2CF9AE}" pid="8" name="_SourceUrl">
    <vt:lpwstr/>
  </property>
  <property fmtid="{D5CDD505-2E9C-101B-9397-08002B2CF9AE}" pid="9" name="_SharedFileIndex">
    <vt:lpwstr/>
  </property>
  <property fmtid="{D5CDD505-2E9C-101B-9397-08002B2CF9AE}" pid="10" name="ComplianceAssetId">
    <vt:lpwstr/>
  </property>
  <property fmtid="{D5CDD505-2E9C-101B-9397-08002B2CF9AE}" pid="11" name="TemplateUrl">
    <vt:lpwstr/>
  </property>
  <property fmtid="{D5CDD505-2E9C-101B-9397-08002B2CF9AE}" pid="12" name="_ExtendedDescription">
    <vt:lpwstr/>
  </property>
  <property fmtid="{D5CDD505-2E9C-101B-9397-08002B2CF9AE}" pid="13" name="TriggerFlowInfo">
    <vt:lpwstr/>
  </property>
</Properties>
</file>