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ppt/changesInfos/changesInfo1.xml" ContentType="application/vnd.ms-powerpoint.changesinfo+xml"/>
  <Override PartName="/ppt/revisionInfo.xml" ContentType="application/vnd.ms-powerpoint.revisioninfo+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69" r:id="rId5"/>
    <p:sldId id="263" r:id="rId6"/>
    <p:sldId id="257" r:id="rId7"/>
    <p:sldId id="258" r:id="rId8"/>
    <p:sldId id="259" r:id="rId9"/>
    <p:sldId id="260" r:id="rId10"/>
    <p:sldId id="262" r:id="rId11"/>
    <p:sldId id="265" r:id="rId12"/>
    <p:sldId id="266" r:id="rId13"/>
    <p:sldId id="267"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3722CA-29E8-4C3B-A7A5-8946E59B816D}" v="2" dt="2023-02-17T16:37:30.5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ustomXml" Target="../customXml/item4.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na Gnaciuc" userId="36c4f3c7-79f2-4e56-baeb-854d2e3f9e03" providerId="ADAL" clId="{7D3722CA-29E8-4C3B-A7A5-8946E59B816D}"/>
    <pc:docChg chg="modSld">
      <pc:chgData name="Cristina Gnaciuc" userId="36c4f3c7-79f2-4e56-baeb-854d2e3f9e03" providerId="ADAL" clId="{7D3722CA-29E8-4C3B-A7A5-8946E59B816D}" dt="2023-02-17T16:37:30.592" v="2" actId="20577"/>
      <pc:docMkLst>
        <pc:docMk/>
      </pc:docMkLst>
      <pc:sldChg chg="modSp mod">
        <pc:chgData name="Cristina Gnaciuc" userId="36c4f3c7-79f2-4e56-baeb-854d2e3f9e03" providerId="ADAL" clId="{7D3722CA-29E8-4C3B-A7A5-8946E59B816D}" dt="2023-02-17T16:37:30.592" v="2" actId="20577"/>
        <pc:sldMkLst>
          <pc:docMk/>
          <pc:sldMk cId="217657613" sldId="269"/>
        </pc:sldMkLst>
        <pc:spChg chg="mod">
          <ac:chgData name="Cristina Gnaciuc" userId="36c4f3c7-79f2-4e56-baeb-854d2e3f9e03" providerId="ADAL" clId="{7D3722CA-29E8-4C3B-A7A5-8946E59B816D}" dt="2023-02-17T16:37:30.592" v="2" actId="20577"/>
          <ac:spMkLst>
            <pc:docMk/>
            <pc:sldMk cId="217657613" sldId="269"/>
            <ac:spMk id="3" creationId="{9DAF44F8-2F4B-0D0F-AF2D-4628C7B30BD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B938D-62C3-42AB-A103-5CC31C481628}" type="datetimeFigureOut">
              <a:rPr lang="en-US" smtClean="0"/>
              <a:t>4/12/2023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B22DAF-8F84-478F-9728-B9DD884CD180}" type="slidenum">
              <a:rPr lang="en-US" smtClean="0"/>
              <a:t>‹#›</a:t>
            </a:fld>
            <a:endParaRPr lang="en-US"/>
          </a:p>
        </p:txBody>
      </p:sp>
    </p:spTree>
    <p:extLst>
      <p:ext uri="{BB962C8B-B14F-4D97-AF65-F5344CB8AC3E}">
        <p14:creationId xmlns:p14="http://schemas.microsoft.com/office/powerpoint/2010/main" val="2518070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22DAF-8F84-478F-9728-B9DD884CD180}" type="slidenum">
              <a:rPr lang="en-US" smtClean="0"/>
              <a:t>3</a:t>
            </a:fld>
            <a:endParaRPr lang="en-US"/>
          </a:p>
        </p:txBody>
      </p:sp>
    </p:spTree>
    <p:extLst>
      <p:ext uri="{BB962C8B-B14F-4D97-AF65-F5344CB8AC3E}">
        <p14:creationId xmlns:p14="http://schemas.microsoft.com/office/powerpoint/2010/main" val="2214499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EEC5-8F7B-4265-BC52-2ECC211018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029F51-3969-067B-FAE1-AEB500BDFF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E12CEE0-FE82-5E25-3AE8-0C65649F9789}"/>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C783737F-3BEA-5B78-C28E-38CC4C89AA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5FA0F-885C-3F7F-745F-1BA636B8F33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3362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C169-08D9-8A73-8DFD-E345C59EB1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9D350D-E942-A87E-B05F-81AA40956F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923291-EBE9-DE15-6FC3-013B5294431B}"/>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524C34A3-4880-5B46-74A1-14D2D4AA50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539D77-3F72-98FF-63C9-3D9F793D7BD7}"/>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296905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E8CEAB-879E-70F5-591D-E08A5C2C21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763407-9328-B804-5AEE-B6EA1468BC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76E2A2-7E81-E942-A313-CA7D289BF5B5}"/>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1A31BDD8-8C17-EDA8-C870-3690F24930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06A5BD-01E0-EBD6-00D0-F9921881F58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097675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E35B9-B09C-7E37-A2B9-4A11C8CEF5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7D3E00-416F-20DD-8FA3-5DEA70C62D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EFAD2-8107-E77B-80D8-514EE4B41517}"/>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D5980BBA-A01A-AE17-571A-772FE2509D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2919A8-63DD-3D08-8F1B-C59ABAA4013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54949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D8750-E873-F3CA-573D-5D33E430E2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0FC36B-38C7-FB05-BAFB-126935D0F8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EAFA0A-B6D5-ECF9-7411-A1433B3FA752}"/>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4B6986F7-9230-0CC2-CBE8-9B0312174E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D38A7-B6FA-5C3B-150A-0F3F0CFE94A3}"/>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32805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830F3-867D-AF2D-8F4B-2683F88FC4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FF7C48-141D-1B11-159D-E6F86FCC49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181DCE-18BE-AD7C-FD22-732D3FF5AD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1A0EDA-47EE-594D-E0E8-1BDCE88BD15D}"/>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6" name="Footer Placeholder 5">
            <a:extLst>
              <a:ext uri="{FF2B5EF4-FFF2-40B4-BE49-F238E27FC236}">
                <a16:creationId xmlns:a16="http://schemas.microsoft.com/office/drawing/2014/main" id="{FBAA2383-BD41-9E6B-CC6B-6B922D215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181F18-7169-E040-F8BB-F9008BF4BC7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838848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4946E-2686-D9B5-80AB-095F2207448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6B0351-0A53-61E7-5D95-A1CA17DF8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2A62C3-4EF4-07BE-8E8A-8E4A2FD7E5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ACE194-A8E7-3D0B-AB9F-8EA4A1AE6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8FFD5E-7878-7FF3-D74F-E874652F7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27589F-6477-E9D1-904D-086975B6686F}"/>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8" name="Footer Placeholder 7">
            <a:extLst>
              <a:ext uri="{FF2B5EF4-FFF2-40B4-BE49-F238E27FC236}">
                <a16:creationId xmlns:a16="http://schemas.microsoft.com/office/drawing/2014/main" id="{5B6DF408-53C2-FC81-F383-8FD3D8A750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A437916-5521-41C0-BB1E-98A996ED485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42438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9FFA1-F635-CFC1-0263-951D4831A4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48F962-BA3E-B657-9A07-FDAB08A839EF}"/>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4" name="Footer Placeholder 3">
            <a:extLst>
              <a:ext uri="{FF2B5EF4-FFF2-40B4-BE49-F238E27FC236}">
                <a16:creationId xmlns:a16="http://schemas.microsoft.com/office/drawing/2014/main" id="{3B604EDE-8F2F-1449-73AE-D6A471C1DE1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BA6D16-E2D5-837F-3A34-FFD9BD547F42}"/>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799308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D5884-DCBB-2F2F-D721-70E1505AA782}"/>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3" name="Footer Placeholder 2">
            <a:extLst>
              <a:ext uri="{FF2B5EF4-FFF2-40B4-BE49-F238E27FC236}">
                <a16:creationId xmlns:a16="http://schemas.microsoft.com/office/drawing/2014/main" id="{2C4EEDAF-2E22-0A58-7F65-FE1C88F3B5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5AFB67-2546-E98E-8338-0E312FA172D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7791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4D1E-AFAC-C7DA-1724-25C501ADB2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4D0869-EAA9-EE84-2946-1B72A566CF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AB7222-C0FA-B8B7-F75E-341E172E08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ABE9EB-0917-24A8-089D-E8BDBB3582A8}"/>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6" name="Footer Placeholder 5">
            <a:extLst>
              <a:ext uri="{FF2B5EF4-FFF2-40B4-BE49-F238E27FC236}">
                <a16:creationId xmlns:a16="http://schemas.microsoft.com/office/drawing/2014/main" id="{9F644AFD-1CFD-1BD9-E747-D23A731F0B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A38443-1A7A-412C-2474-F3FBBCB34A8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858462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DDDDF-342F-2356-B3A6-7ABE415D34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EE363B-4D51-2D42-D65C-E14944AA71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9ACDC4-F471-F16C-3888-3990B5E66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521CD4-8388-F65E-E34D-19A9B99C1379}"/>
              </a:ext>
            </a:extLst>
          </p:cNvPr>
          <p:cNvSpPr>
            <a:spLocks noGrp="1"/>
          </p:cNvSpPr>
          <p:nvPr>
            <p:ph type="dt" sz="half" idx="10"/>
          </p:nvPr>
        </p:nvSpPr>
        <p:spPr/>
        <p:txBody>
          <a:bodyPr/>
          <a:lstStyle/>
          <a:p>
            <a:fld id="{B48FEC5B-0428-454D-93AA-22C32A502354}" type="datetimeFigureOut">
              <a:rPr lang="en-US" smtClean="0"/>
              <a:t>4/12/2023</a:t>
            </a:fld>
            <a:endParaRPr lang="en-US"/>
          </a:p>
        </p:txBody>
      </p:sp>
      <p:sp>
        <p:nvSpPr>
          <p:cNvPr id="6" name="Footer Placeholder 5">
            <a:extLst>
              <a:ext uri="{FF2B5EF4-FFF2-40B4-BE49-F238E27FC236}">
                <a16:creationId xmlns:a16="http://schemas.microsoft.com/office/drawing/2014/main" id="{E3427D5F-659D-3B1C-3322-A29BDDD8C9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66A12E-2F4F-33D0-E883-DF8AC09EAD8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64041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C2A93D-EDF9-281D-D21E-FB40E94A04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242D84-C135-1800-C7E4-63CF84F37C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F9E7BB-3D03-2067-FA95-3E98C8AA89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FEC5B-0428-454D-93AA-22C32A502354}" type="datetimeFigureOut">
              <a:rPr lang="en-US" smtClean="0"/>
              <a:t>4/12/2023</a:t>
            </a:fld>
            <a:endParaRPr lang="en-US"/>
          </a:p>
        </p:txBody>
      </p:sp>
      <p:sp>
        <p:nvSpPr>
          <p:cNvPr id="5" name="Footer Placeholder 4">
            <a:extLst>
              <a:ext uri="{FF2B5EF4-FFF2-40B4-BE49-F238E27FC236}">
                <a16:creationId xmlns:a16="http://schemas.microsoft.com/office/drawing/2014/main" id="{39D1D77A-23B1-1701-616C-BFC887FDB4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64CEBF-8228-7DFC-65FA-EC04846D4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542DE-05BB-4F78-9C3B-A55C90B0A934}" type="slidenum">
              <a:rPr lang="en-US" smtClean="0"/>
              <a:t>‹#›</a:t>
            </a:fld>
            <a:endParaRPr lang="en-US"/>
          </a:p>
        </p:txBody>
      </p:sp>
    </p:spTree>
    <p:extLst>
      <p:ext uri="{BB962C8B-B14F-4D97-AF65-F5344CB8AC3E}">
        <p14:creationId xmlns:p14="http://schemas.microsoft.com/office/powerpoint/2010/main" val="229441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ur03.safelinks.protection.outlook.com/?url=https%3A%2F%2Festm.fa.em2.oraclecloud.com%2FfscmUI%2Ffaces%2FPrcPosRegisterSupplier%3FprcBuId%3D300000127715245&amp;data=05%7C01%7Cnatalia.volcovschi%40undp.org%7C39c101fc7c9e4881596308daf926da97%7Cb3e5db5e2944483799f57488ace54319%7C0%7C0%7C638096242522166587%7CUnknown%7CTWFpbGZsb3d8eyJWIjoiMC4wLjAwMDAiLCJQIjoiV2luMzIiLCJBTiI6Ik1haWwiLCJXVCI6Mn0%3D%7C3000%7C%7C%7C&amp;sdata=PWHgzQkoQe8dIE1fykcOASfwfaCgBtt7M0G4T9sS%2FUw%3D&amp;reserved=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62248-ED8D-09AC-9A5E-9AC97AFC9507}"/>
              </a:ext>
            </a:extLst>
          </p:cNvPr>
          <p:cNvSpPr>
            <a:spLocks noGrp="1" noRot="1" noMove="1" noResize="1" noEditPoints="1" noAdjustHandles="1" noChangeArrowheads="1" noChangeShapeType="1"/>
          </p:cNvSpPr>
          <p:nvPr>
            <p:ph type="title"/>
          </p:nvPr>
        </p:nvSpPr>
        <p:spPr>
          <a:xfrm>
            <a:off x="838200" y="330291"/>
            <a:ext cx="10515600" cy="1325563"/>
          </a:xfrm>
        </p:spPr>
        <p:txBody>
          <a:bodyPr>
            <a:normAutofit/>
          </a:bodyPr>
          <a:lstStyle/>
          <a:p>
            <a:pPr algn="ctr"/>
            <a:r>
              <a:rPr lang="en-US" sz="3600" b="1" dirty="0">
                <a:solidFill>
                  <a:srgbClr val="C00000"/>
                </a:solidFill>
              </a:rPr>
              <a:t>Step-by-step self-registration guide for Individuals </a:t>
            </a:r>
          </a:p>
        </p:txBody>
      </p:sp>
      <p:sp>
        <p:nvSpPr>
          <p:cNvPr id="3" name="Content Placeholder 2">
            <a:extLst>
              <a:ext uri="{FF2B5EF4-FFF2-40B4-BE49-F238E27FC236}">
                <a16:creationId xmlns:a16="http://schemas.microsoft.com/office/drawing/2014/main" id="{9DAF44F8-2F4B-0D0F-AF2D-4628C7B30BDC}"/>
              </a:ext>
            </a:extLst>
          </p:cNvPr>
          <p:cNvSpPr>
            <a:spLocks noGrp="1"/>
          </p:cNvSpPr>
          <p:nvPr>
            <p:ph idx="1"/>
          </p:nvPr>
        </p:nvSpPr>
        <p:spPr>
          <a:xfrm>
            <a:off x="838200" y="1825625"/>
            <a:ext cx="10515600" cy="2859586"/>
          </a:xfrm>
        </p:spPr>
        <p:txBody>
          <a:bodyPr>
            <a:normAutofit/>
          </a:bodyPr>
          <a:lstStyle/>
          <a:p>
            <a:r>
              <a:rPr lang="en-US" sz="2400" b="1" dirty="0"/>
              <a:t>Self-registration link: </a:t>
            </a:r>
            <a:r>
              <a:rPr lang="en-US" sz="2000" u="sng" dirty="0">
                <a:solidFill>
                  <a:srgbClr val="444444"/>
                </a:solidFill>
                <a:effectLst/>
                <a:latin typeface="Segoe UI" panose="020B0502040204020203" pitchFamily="34" charset="0"/>
                <a:ea typeface="Calibri" panose="020F0502020204030204" pitchFamily="34" charset="0"/>
                <a:hlinkClick r:id="rId2"/>
              </a:rPr>
              <a:t>https://estm.fa.em2.oraclecloud.com/fscmUI/faces/PrcPosRegisterSupplier?prcBuId=300000127715245</a:t>
            </a:r>
            <a:endParaRPr lang="en-US" sz="2000" dirty="0"/>
          </a:p>
        </p:txBody>
      </p:sp>
    </p:spTree>
    <p:extLst>
      <p:ext uri="{BB962C8B-B14F-4D97-AF65-F5344CB8AC3E}">
        <p14:creationId xmlns:p14="http://schemas.microsoft.com/office/powerpoint/2010/main" val="217657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568BFC58-2F12-8F36-7504-2B1F586618A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40483"/>
          <a:stretch/>
        </p:blipFill>
        <p:spPr>
          <a:xfrm>
            <a:off x="169297" y="801087"/>
            <a:ext cx="11853406" cy="3442440"/>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4FABAC20-7243-9FC0-81C6-A33DB1BC7E1E}"/>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(c): Select “Agreed” </a:t>
            </a:r>
            <a:endParaRPr lang="en-US" dirty="0"/>
          </a:p>
        </p:txBody>
      </p:sp>
    </p:spTree>
    <p:extLst>
      <p:ext uri="{BB962C8B-B14F-4D97-AF65-F5344CB8AC3E}">
        <p14:creationId xmlns:p14="http://schemas.microsoft.com/office/powerpoint/2010/main" val="184901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a:xfrm>
            <a:off x="838200" y="392113"/>
            <a:ext cx="10515600" cy="329074"/>
          </a:xfrm>
        </p:spPr>
        <p:txBody>
          <a:bodyPr>
            <a:noAutofit/>
          </a:bodyPr>
          <a:lstStyle/>
          <a:p>
            <a:r>
              <a:rPr lang="en-US" sz="1800" b="1" dirty="0">
                <a:latin typeface="Calibri" panose="020F0502020204030204" pitchFamily="34" charset="0"/>
                <a:ea typeface="+mn-ea"/>
                <a:cs typeface="Times New Roman" panose="02020603050405020304" pitchFamily="18" charset="0"/>
              </a:rPr>
              <a:t>Step 8: Review the submitted information and click Register</a:t>
            </a:r>
          </a:p>
        </p:txBody>
      </p:sp>
      <p:pic>
        <p:nvPicPr>
          <p:cNvPr id="3" name="Picture 2" descr="Graphical user interface, text, email&#10;&#10;Description automatically generated">
            <a:extLst>
              <a:ext uri="{FF2B5EF4-FFF2-40B4-BE49-F238E27FC236}">
                <a16:creationId xmlns:a16="http://schemas.microsoft.com/office/drawing/2014/main" id="{6B77DFE8-9A82-D3D4-27D7-A86B1C5B37C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07911" y="721187"/>
            <a:ext cx="10895044" cy="60573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473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4EA51-BA5E-B73B-6643-DE7A58AAE0D9}"/>
              </a:ext>
            </a:extLst>
          </p:cNvPr>
          <p:cNvSpPr>
            <a:spLocks noGrp="1"/>
          </p:cNvSpPr>
          <p:nvPr>
            <p:ph type="title"/>
          </p:nvPr>
        </p:nvSpPr>
        <p:spPr>
          <a:xfrm>
            <a:off x="429826" y="47223"/>
            <a:ext cx="3811482" cy="1677880"/>
          </a:xfrm>
        </p:spPr>
        <p:txBody>
          <a:bodyPr>
            <a:norm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1: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 First and last name</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 “Individual” for Individual Consultant contracts</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3. See point 2</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4. Select “Republic of Moldova”</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5. Enter IDNP from Identification Document</a:t>
            </a: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pic>
        <p:nvPicPr>
          <p:cNvPr id="3" name="Picture 2" descr="Graphical user interface, application&#10;&#10;Description automatically generated">
            <a:extLst>
              <a:ext uri="{FF2B5EF4-FFF2-40B4-BE49-F238E27FC236}">
                <a16:creationId xmlns:a16="http://schemas.microsoft.com/office/drawing/2014/main" id="{2A8236E3-4507-022E-4186-8A8DFF4B555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8195"/>
          <a:stretch/>
        </p:blipFill>
        <p:spPr>
          <a:xfrm>
            <a:off x="212670" y="1517615"/>
            <a:ext cx="11766660" cy="5293162"/>
          </a:xfrm>
          <a:prstGeom prst="rect">
            <a:avLst/>
          </a:prstGeom>
          <a:ln>
            <a:noFill/>
          </a:ln>
          <a:effectLst>
            <a:outerShdw blurRad="292100" dist="139700" dir="2700000" algn="tl" rotWithShape="0">
              <a:srgbClr val="333333">
                <a:alpha val="65000"/>
              </a:srgbClr>
            </a:outerShdw>
          </a:effectLst>
        </p:spPr>
      </p:pic>
      <p:sp>
        <p:nvSpPr>
          <p:cNvPr id="4" name="Title 1">
            <a:extLst>
              <a:ext uri="{FF2B5EF4-FFF2-40B4-BE49-F238E27FC236}">
                <a16:creationId xmlns:a16="http://schemas.microsoft.com/office/drawing/2014/main" id="{6B510D79-4F93-FCC3-1BE6-AEC8D21457BC}"/>
              </a:ext>
            </a:extLst>
          </p:cNvPr>
          <p:cNvSpPr txBox="1">
            <a:spLocks/>
          </p:cNvSpPr>
          <p:nvPr/>
        </p:nvSpPr>
        <p:spPr>
          <a:xfrm>
            <a:off x="4241308" y="374064"/>
            <a:ext cx="3352060" cy="15257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6. Select “Republic of Moldova”</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7. First name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8. Last name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9. Email address </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10. See point 9</a:t>
            </a:r>
          </a:p>
          <a:p>
            <a:pPr>
              <a:lnSpc>
                <a:spcPct val="107000"/>
              </a:lnSpc>
              <a:spcBef>
                <a:spcPts val="0"/>
              </a:spcBef>
            </a:pP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2922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 email&#10;&#10;Description automatically generated">
            <a:extLst>
              <a:ext uri="{FF2B5EF4-FFF2-40B4-BE49-F238E27FC236}">
                <a16:creationId xmlns:a16="http://schemas.microsoft.com/office/drawing/2014/main" id="{91097952-E7BF-F8AE-D86B-342C40CEF9F4}"/>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429826" y="1468624"/>
            <a:ext cx="10893800" cy="5342153"/>
          </a:xfrm>
          <a:prstGeom prst="rect">
            <a:avLst/>
          </a:prstGeom>
          <a:ln>
            <a:noFill/>
          </a:ln>
          <a:effectLst>
            <a:outerShdw blurRad="292100" dist="139700" dir="2700000" algn="tl" rotWithShape="0">
              <a:srgbClr val="333333">
                <a:alpha val="65000"/>
              </a:srgbClr>
            </a:outerShdw>
          </a:effectLst>
        </p:spPr>
      </p:pic>
      <p:sp>
        <p:nvSpPr>
          <p:cNvPr id="15" name="Title 1">
            <a:extLst>
              <a:ext uri="{FF2B5EF4-FFF2-40B4-BE49-F238E27FC236}">
                <a16:creationId xmlns:a16="http://schemas.microsoft.com/office/drawing/2014/main" id="{34D2313A-6552-2834-593C-C0689BD52F2C}"/>
              </a:ext>
            </a:extLst>
          </p:cNvPr>
          <p:cNvSpPr>
            <a:spLocks noGrp="1"/>
          </p:cNvSpPr>
          <p:nvPr>
            <p:ph type="title"/>
          </p:nvPr>
        </p:nvSpPr>
        <p:spPr>
          <a:xfrm>
            <a:off x="429826" y="47223"/>
            <a:ext cx="5666174" cy="1679306"/>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2: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11.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the appropriate value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12. Type in phone number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13. Tick-off “Administrative contact” for contact person who will be responsible for profile management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14. Provided the box from point 13 was selected, tick-off “Request user account”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15. Keep all the values listed in the “Roles” section</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1319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7C171930-E4E1-F62E-6E2B-7C32D8D30D0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5330"/>
          <a:stretch/>
        </p:blipFill>
        <p:spPr>
          <a:xfrm>
            <a:off x="336611" y="1429333"/>
            <a:ext cx="11348622" cy="5282186"/>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194D277E-B732-CEB2-0D4F-9C9CEAD705F5}"/>
              </a:ext>
            </a:extLst>
          </p:cNvPr>
          <p:cNvSpPr>
            <a:spLocks noGrp="1" noRot="1" noMove="1" noResize="1" noEditPoints="1" noAdjustHandles="1" noChangeArrowheads="1" noChangeShapeType="1"/>
          </p:cNvSpPr>
          <p:nvPr/>
        </p:nvSpPr>
        <p:spPr>
          <a:xfrm>
            <a:off x="3409025" y="5646198"/>
            <a:ext cx="2237173" cy="275208"/>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and add contact from Step 2</a:t>
            </a:r>
          </a:p>
        </p:txBody>
      </p:sp>
      <p:sp>
        <p:nvSpPr>
          <p:cNvPr id="14" name="Title 1">
            <a:extLst>
              <a:ext uri="{FF2B5EF4-FFF2-40B4-BE49-F238E27FC236}">
                <a16:creationId xmlns:a16="http://schemas.microsoft.com/office/drawing/2014/main" id="{955BCF45-CB5A-A9A8-28BF-45E013D70EDC}"/>
              </a:ext>
            </a:extLst>
          </p:cNvPr>
          <p:cNvSpPr>
            <a:spLocks noGrp="1"/>
          </p:cNvSpPr>
          <p:nvPr>
            <p:ph type="title"/>
          </p:nvPr>
        </p:nvSpPr>
        <p:spPr>
          <a:xfrm>
            <a:off x="429826" y="47222"/>
            <a:ext cx="5666174" cy="1985763"/>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3: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16. </a:t>
            </a:r>
            <a:r>
              <a:rPr lang="en-US" sz="1200" dirty="0">
                <a:effectLst/>
                <a:latin typeface="Calibri" panose="020F0502020204030204" pitchFamily="34" charset="0"/>
                <a:ea typeface="Calibri" panose="020F0502020204030204" pitchFamily="34" charset="0"/>
                <a:cs typeface="Times New Roman" panose="02020603050405020304" pitchFamily="18" charset="0"/>
              </a:rPr>
              <a:t>Type “MDA”</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17. Type in legal address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18. Type in name of city as stated in legal address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19. Keep all three options selected</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20. Click on “Actions” button and select the person listed as </a:t>
            </a: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administrative contact.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90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 email&#10;&#10;Description automatically generated">
            <a:extLst>
              <a:ext uri="{FF2B5EF4-FFF2-40B4-BE49-F238E27FC236}">
                <a16:creationId xmlns:a16="http://schemas.microsoft.com/office/drawing/2014/main" id="{9EF32196-CDC8-E946-BE91-A581885A16B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15791"/>
          <a:stretch/>
        </p:blipFill>
        <p:spPr>
          <a:xfrm>
            <a:off x="337352" y="1154631"/>
            <a:ext cx="11484927" cy="4740142"/>
          </a:xfrm>
          <a:prstGeom prst="rect">
            <a:avLst/>
          </a:prstGeom>
          <a:ln>
            <a:noFill/>
          </a:ln>
          <a:effectLst>
            <a:outerShdw blurRad="292100" dist="139700" dir="2700000" algn="tl" rotWithShape="0">
              <a:srgbClr val="333333">
                <a:alpha val="65000"/>
              </a:srgbClr>
            </a:outerShdw>
          </a:effectLst>
        </p:spPr>
      </p:pic>
      <p:sp>
        <p:nvSpPr>
          <p:cNvPr id="10" name="Title 1">
            <a:extLst>
              <a:ext uri="{FF2B5EF4-FFF2-40B4-BE49-F238E27FC236}">
                <a16:creationId xmlns:a16="http://schemas.microsoft.com/office/drawing/2014/main" id="{246CFC71-069E-DD54-73F4-73FAAAF75238}"/>
              </a:ext>
            </a:extLst>
          </p:cNvPr>
          <p:cNvSpPr txBox="1">
            <a:spLocks/>
          </p:cNvSpPr>
          <p:nvPr/>
        </p:nvSpPr>
        <p:spPr>
          <a:xfrm>
            <a:off x="429826" y="0"/>
            <a:ext cx="5666174" cy="19857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Bef>
                <a:spcPts val="0"/>
              </a:spcBef>
            </a:pPr>
            <a:r>
              <a:rPr lang="en-US" sz="1800" b="1" dirty="0">
                <a:latin typeface="Calibri" panose="020F0502020204030204" pitchFamily="34" charset="0"/>
                <a:cs typeface="Times New Roman" panose="02020603050405020304" pitchFamily="18" charset="0"/>
              </a:rPr>
              <a:t>Step 4: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21. Tick-off the box</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9440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10;&#10;Description automatically generated">
            <a:extLst>
              <a:ext uri="{FF2B5EF4-FFF2-40B4-BE49-F238E27FC236}">
                <a16:creationId xmlns:a16="http://schemas.microsoft.com/office/drawing/2014/main" id="{0FF16330-D480-2273-48CC-0CB7F7B79426}"/>
              </a:ext>
            </a:extLst>
          </p:cNvPr>
          <p:cNvPicPr>
            <a:picLocks noGrp="1" noRot="1" noChangeAspect="1" noMove="1" noResize="1" noEditPoints="1" noAdjustHandles="1" noChangeArrowheads="1" noChangeShapeType="1" noCrop="1"/>
          </p:cNvPicPr>
          <p:nvPr>
            <p:ph idx="1"/>
          </p:nvPr>
        </p:nvPicPr>
        <p:blipFill rotWithShape="1">
          <a:blip r:embed="rId2">
            <a:extLst>
              <a:ext uri="{28A0092B-C50C-407E-A947-70E740481C1C}">
                <a14:useLocalDpi xmlns:a14="http://schemas.microsoft.com/office/drawing/2010/main" val="0"/>
              </a:ext>
            </a:extLst>
          </a:blip>
          <a:srcRect b="8571"/>
          <a:stretch/>
        </p:blipFill>
        <p:spPr>
          <a:xfrm>
            <a:off x="429826" y="1784475"/>
            <a:ext cx="11129602" cy="4962553"/>
          </a:xfrm>
          <a:prstGeom prst="rect">
            <a:avLst/>
          </a:prstGeom>
          <a:ln>
            <a:noFill/>
          </a:ln>
          <a:effectLst>
            <a:outerShdw blurRad="292100" dist="139700" dir="2700000" algn="tl" rotWithShape="0">
              <a:srgbClr val="333333">
                <a:alpha val="65000"/>
              </a:srgbClr>
            </a:outerShdw>
          </a:effectLst>
        </p:spPr>
      </p:pic>
      <p:sp>
        <p:nvSpPr>
          <p:cNvPr id="12" name="Title 1">
            <a:extLst>
              <a:ext uri="{FF2B5EF4-FFF2-40B4-BE49-F238E27FC236}">
                <a16:creationId xmlns:a16="http://schemas.microsoft.com/office/drawing/2014/main" id="{F964E4A1-4025-4370-D1B2-DE097B4BFCF9}"/>
              </a:ext>
            </a:extLst>
          </p:cNvPr>
          <p:cNvSpPr>
            <a:spLocks noGrp="1"/>
          </p:cNvSpPr>
          <p:nvPr>
            <p:ph type="title"/>
          </p:nvPr>
        </p:nvSpPr>
        <p:spPr>
          <a:xfrm>
            <a:off x="429826" y="47222"/>
            <a:ext cx="5666174" cy="2260972"/>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5: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22.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bank name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23. Select bank branch</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24. Type in account number</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25. Type in IBAN (24 characters)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26. Select currency code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27. Type in account name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28. Select “Checking”</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51359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C04CF7FE-C723-B2FB-7276-1FDDD0BFFC8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69310" y="729402"/>
            <a:ext cx="11727952" cy="5895334"/>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B22A60CC-906B-3FE8-C0E4-C4236D03A7EB}"/>
              </a:ext>
            </a:extLst>
          </p:cNvPr>
          <p:cNvSpPr txBox="1"/>
          <p:nvPr/>
        </p:nvSpPr>
        <p:spPr>
          <a:xfrm>
            <a:off x="294738" y="233264"/>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6: Choose “J - Services”</a:t>
            </a:r>
            <a:endParaRPr lang="en-US" dirty="0"/>
          </a:p>
        </p:txBody>
      </p:sp>
    </p:spTree>
    <p:extLst>
      <p:ext uri="{BB962C8B-B14F-4D97-AF65-F5344CB8AC3E}">
        <p14:creationId xmlns:p14="http://schemas.microsoft.com/office/powerpoint/2010/main" val="777362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88324719-A392-09A1-30AE-C57DE48930E8}"/>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31878"/>
          <a:stretch/>
        </p:blipFill>
        <p:spPr>
          <a:xfrm>
            <a:off x="120736" y="792208"/>
            <a:ext cx="11950528" cy="3974687"/>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AABC146E-893D-2991-E634-69402F1279B8}"/>
              </a:ext>
            </a:extLst>
          </p:cNvPr>
          <p:cNvSpPr>
            <a:spLocks noGrp="1" noRot="1" noMove="1" noResize="1" noEditPoints="1" noAdjustHandles="1" noChangeArrowheads="1" noChangeShapeType="1"/>
          </p:cNvSpPr>
          <p:nvPr/>
        </p:nvSpPr>
        <p:spPr>
          <a:xfrm>
            <a:off x="10332086" y="3260324"/>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9" name="TextBox 8">
            <a:extLst>
              <a:ext uri="{FF2B5EF4-FFF2-40B4-BE49-F238E27FC236}">
                <a16:creationId xmlns:a16="http://schemas.microsoft.com/office/drawing/2014/main" id="{61725A4E-175B-0944-1485-0E06F1CE120C}"/>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(a): Upload National ID/ Passport</a:t>
            </a:r>
            <a:endParaRPr lang="en-US" dirty="0"/>
          </a:p>
        </p:txBody>
      </p:sp>
      <p:cxnSp>
        <p:nvCxnSpPr>
          <p:cNvPr id="4" name="Straight Arrow Connector 3">
            <a:extLst>
              <a:ext uri="{FF2B5EF4-FFF2-40B4-BE49-F238E27FC236}">
                <a16:creationId xmlns:a16="http://schemas.microsoft.com/office/drawing/2014/main" id="{E499E248-3198-6A95-79FF-2F81B4C84800}"/>
              </a:ext>
            </a:extLst>
          </p:cNvPr>
          <p:cNvCxnSpPr>
            <a:cxnSpLocks noGrp="1" noRot="1" noMove="1" noResize="1" noEditPoints="1" noAdjustHandles="1" noChangeArrowheads="1" noChangeShapeType="1"/>
          </p:cNvCxnSpPr>
          <p:nvPr/>
        </p:nvCxnSpPr>
        <p:spPr>
          <a:xfrm>
            <a:off x="11338560" y="370114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 name="Rectangle 1">
            <a:extLst>
              <a:ext uri="{FF2B5EF4-FFF2-40B4-BE49-F238E27FC236}">
                <a16:creationId xmlns:a16="http://schemas.microsoft.com/office/drawing/2014/main" id="{61BA2FA8-1A0B-CABA-9E7C-339100FA6A5E}"/>
              </a:ext>
            </a:extLst>
          </p:cNvPr>
          <p:cNvSpPr>
            <a:spLocks noGrp="1" noRot="1" noMove="1" noResize="1" noEditPoints="1" noAdjustHandles="1" noChangeArrowheads="1" noChangeShapeType="1"/>
          </p:cNvSpPr>
          <p:nvPr/>
        </p:nvSpPr>
        <p:spPr>
          <a:xfrm>
            <a:off x="4587999" y="3594902"/>
            <a:ext cx="1393794" cy="168676"/>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Upload here</a:t>
            </a:r>
          </a:p>
        </p:txBody>
      </p:sp>
      <p:cxnSp>
        <p:nvCxnSpPr>
          <p:cNvPr id="12" name="Straight Arrow Connector 11">
            <a:extLst>
              <a:ext uri="{FF2B5EF4-FFF2-40B4-BE49-F238E27FC236}">
                <a16:creationId xmlns:a16="http://schemas.microsoft.com/office/drawing/2014/main" id="{CCA5144E-24F2-A4D5-F862-88A2B259C2D2}"/>
              </a:ext>
            </a:extLst>
          </p:cNvPr>
          <p:cNvCxnSpPr>
            <a:cxnSpLocks noGrp="1" noRot="1" noMove="1" noResize="1" noEditPoints="1" noAdjustHandles="1" noChangeArrowheads="1" noChangeShapeType="1"/>
          </p:cNvCxnSpPr>
          <p:nvPr/>
        </p:nvCxnSpPr>
        <p:spPr>
          <a:xfrm flipH="1">
            <a:off x="4235450" y="3693807"/>
            <a:ext cx="30809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13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B7225126-4F64-B8BF-6DBC-C34BD004331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23858"/>
          <a:stretch/>
        </p:blipFill>
        <p:spPr>
          <a:xfrm>
            <a:off x="241472" y="935441"/>
            <a:ext cx="11832159" cy="4417795"/>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4696C5C6-53F6-CBEE-8267-E39AD0BF2046}"/>
              </a:ext>
            </a:extLst>
          </p:cNvPr>
          <p:cNvSpPr>
            <a:spLocks noGrp="1" noRot="1" noMove="1" noResize="1" noEditPoints="1" noAdjustHandles="1" noChangeArrowheads="1" noChangeShapeType="1"/>
          </p:cNvSpPr>
          <p:nvPr/>
        </p:nvSpPr>
        <p:spPr>
          <a:xfrm>
            <a:off x="10429124" y="4283105"/>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7" name="TextBox 6">
            <a:extLst>
              <a:ext uri="{FF2B5EF4-FFF2-40B4-BE49-F238E27FC236}">
                <a16:creationId xmlns:a16="http://schemas.microsoft.com/office/drawing/2014/main" id="{F1693940-5A45-34A5-EBD9-304AA4D0ABE1}"/>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(b): Upload Proof of Banking </a:t>
            </a:r>
            <a:endParaRPr lang="en-US" dirty="0"/>
          </a:p>
        </p:txBody>
      </p:sp>
      <p:cxnSp>
        <p:nvCxnSpPr>
          <p:cNvPr id="2" name="Straight Arrow Connector 1">
            <a:extLst>
              <a:ext uri="{FF2B5EF4-FFF2-40B4-BE49-F238E27FC236}">
                <a16:creationId xmlns:a16="http://schemas.microsoft.com/office/drawing/2014/main" id="{791E7167-D1CA-7501-28EB-29AA6645F690}"/>
              </a:ext>
            </a:extLst>
          </p:cNvPr>
          <p:cNvCxnSpPr>
            <a:cxnSpLocks noGrp="1" noRot="1" noMove="1" noResize="1" noEditPoints="1" noAdjustHandles="1" noChangeArrowheads="1" noChangeShapeType="1"/>
          </p:cNvCxnSpPr>
          <p:nvPr/>
        </p:nvCxnSpPr>
        <p:spPr>
          <a:xfrm>
            <a:off x="11434355" y="469946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58522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e793ef-0031-4b09-a8ac-54742f93ccb1" xsi:nil="true"/>
    <lcf76f155ced4ddcb4097134ff3c332f xmlns="e3444403-f3ee-4177-94fe-65e1cbd0c3f2">
      <Terms xmlns="http://schemas.microsoft.com/office/infopath/2007/PartnerControls"/>
    </lcf76f155ced4ddcb4097134ff3c332f>
    <NegotiationNumber xmlns="e3444403-f3ee-4177-94fe-65e1cbd0c3f2">UNDP-MDA-00502</NegotiationNumber>
    <DocumentCategory xmlns="e3444403-f3ee-4177-94fe-65e1cbd0c3f2">TO_SUPPLIER</DocumentCategory>
    <FileClassificationMode xmlns="e3444403-f3ee-4177-94fe-65e1cbd0c3f2">Public</FileClassificationMode>
    <FileNameDescription xmlns="e3444403-f3ee-4177-94fe-65e1cbd0c3f2" xsi:nil="true"/>
    <OriginalFileName xmlns="e3444403-f3ee-4177-94fe-65e1cbd0c3f2">Self-registration guide for Individual Contractors.pptx</OriginalFileName>
    <OriginalNegotiationId xmlns="e3444403-f3ee-4177-94fe-65e1cbd0c3f2">300001850258464</OriginalNegotiationId>
    <_dlc_DocId xmlns="45e793ef-0031-4b09-a8ac-54742f93ccb1">UNDPPUBDOCS-2047177221-958298</_dlc_DocId>
    <_dlc_DocIdUrl xmlns="45e793ef-0031-4b09-a8ac-54742f93ccb1">
      <Url>https://undp.sharepoint.com/sites/Docs-Public/_layouts/15/DocIdRedir.aspx?ID=UNDPPUBDOCS-2047177221-958298</Url>
      <Description>UNDPPUBDOCS-2047177221-958298</Description>
    </_dlc_DocIdUrl>
    <Token xmlns="e3444403-f3ee-4177-94fe-65e1cbd0c3f2" xsi:nil="true"/>
    <MediaLengthInSeconds xmlns="e3444403-f3ee-4177-94fe-65e1cbd0c3f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03B488AC4D54D41969A52DC2C19756A" ma:contentTypeVersion="23" ma:contentTypeDescription="Create a new document." ma:contentTypeScope="" ma:versionID="3d761d2399db8dfaf1aa81cabd14ff02">
  <xsd:schema xmlns:xsd="http://www.w3.org/2001/XMLSchema" xmlns:xs="http://www.w3.org/2001/XMLSchema" xmlns:p="http://schemas.microsoft.com/office/2006/metadata/properties" xmlns:ns2="e3444403-f3ee-4177-94fe-65e1cbd0c3f2" xmlns:ns3="45e793ef-0031-4b09-a8ac-54742f93ccb1" targetNamespace="http://schemas.microsoft.com/office/2006/metadata/properties" ma:root="true" ma:fieldsID="492b3d43f006125d29d5f7574b20c58b" ns2:_="" ns3:_="">
    <xsd:import namespace="e3444403-f3ee-4177-94fe-65e1cbd0c3f2"/>
    <xsd:import namespace="45e793ef-0031-4b09-a8ac-54742f93ccb1"/>
    <xsd:element name="properties">
      <xsd:complexType>
        <xsd:sequence>
          <xsd:element name="documentManagement">
            <xsd:complexType>
              <xsd:all>
                <xsd:element ref="ns2:OriginalNegotiationId" minOccurs="0"/>
                <xsd:element ref="ns2:OriginalFileName" minOccurs="0"/>
                <xsd:element ref="ns2:NegotiationNumber" minOccurs="0"/>
                <xsd:element ref="ns2:FileNameDescription" minOccurs="0"/>
                <xsd:element ref="ns2:FileClassificationMode" minOccurs="0"/>
                <xsd:element ref="ns2:DocumentCategory" minOccurs="0"/>
                <xsd:element ref="ns2:MediaServiceMetadata" minOccurs="0"/>
                <xsd:element ref="ns2:MediaServiceFastMetadata" minOccurs="0"/>
                <xsd:element ref="ns2:MediaServiceAutoKeyPoints" minOccurs="0"/>
                <xsd:element ref="ns2:MediaServiceKeyPoints" minOccurs="0"/>
                <xsd:element ref="ns2:Token" minOccurs="0"/>
                <xsd:element ref="ns3:_dlc_DocId" minOccurs="0"/>
                <xsd:element ref="ns3:_dlc_DocIdUrl" minOccurs="0"/>
                <xsd:element ref="ns3:_dlc_DocIdPersistId"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element ref="ns2:MediaServiceSearchProperti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444403-f3ee-4177-94fe-65e1cbd0c3f2" elementFormDefault="qualified">
    <xsd:import namespace="http://schemas.microsoft.com/office/2006/documentManagement/types"/>
    <xsd:import namespace="http://schemas.microsoft.com/office/infopath/2007/PartnerControls"/>
    <xsd:element name="OriginalNegotiationId" ma:index="8" nillable="true" ma:displayName="OriginalNegotiationId" ma:format="Dropdown" ma:indexed="true" ma:internalName="OriginalNegotiationId">
      <xsd:simpleType>
        <xsd:restriction base="dms:Text">
          <xsd:maxLength value="255"/>
        </xsd:restriction>
      </xsd:simpleType>
    </xsd:element>
    <xsd:element name="OriginalFileName" ma:index="9" nillable="true" ma:displayName="OriginalFileName" ma:format="Dropdown" ma:indexed="true" ma:internalName="OriginalFileName">
      <xsd:simpleType>
        <xsd:restriction base="dms:Text">
          <xsd:maxLength value="255"/>
        </xsd:restriction>
      </xsd:simpleType>
    </xsd:element>
    <xsd:element name="NegotiationNumber" ma:index="10" nillable="true" ma:displayName="NegotiationNumber" ma:format="Dropdown" ma:indexed="true" ma:internalName="NegotiationNumber">
      <xsd:simpleType>
        <xsd:restriction base="dms:Text">
          <xsd:maxLength value="255"/>
        </xsd:restriction>
      </xsd:simpleType>
    </xsd:element>
    <xsd:element name="FileNameDescription" ma:index="11" nillable="true" ma:displayName="FileNameDescription" ma:format="Dropdown" ma:indexed="true" ma:internalName="FileNameDescription">
      <xsd:simpleType>
        <xsd:restriction base="dms:Text">
          <xsd:maxLength value="255"/>
        </xsd:restriction>
      </xsd:simpleType>
    </xsd:element>
    <xsd:element name="FileClassificationMode" ma:index="12" nillable="true" ma:displayName="FileClassificationMode" ma:format="Dropdown" ma:indexed="true" ma:internalName="FileClassificationMode">
      <xsd:simpleType>
        <xsd:restriction base="dms:Text">
          <xsd:maxLength value="255"/>
        </xsd:restriction>
      </xsd:simpleType>
    </xsd:element>
    <xsd:element name="DocumentCategory" ma:index="13" nillable="true" ma:displayName="DocumentCategory" ma:format="Dropdown" ma:indexed="true" ma:internalName="DocumentCategory">
      <xsd:simpleType>
        <xsd:restriction base="dms:Text">
          <xsd:maxLength value="255"/>
        </xsd:restriction>
      </xsd:simpleType>
    </xsd:element>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Token" ma:index="18" nillable="true" ma:displayName="Token" ma:format="Dropdown" ma:indexed="true" ma:internalName="Token">
      <xsd:simpleType>
        <xsd:restriction base="dms:Text">
          <xsd:maxLength value="255"/>
        </xsd:restrictio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OCR" ma:index="28" nillable="true" ma:displayName="Extracted Text" ma:internalName="MediaServiceOCR" ma:readOnly="true">
      <xsd:simpleType>
        <xsd:restriction base="dms:Note">
          <xsd:maxLength value="255"/>
        </xsd:restriction>
      </xsd:simpleType>
    </xsd:element>
    <xsd:element name="MediaServiceGenerationTime" ma:index="29" nillable="true" ma:displayName="MediaServiceGenerationTime" ma:hidden="true" ma:internalName="MediaServiceGenerationTime" ma:readOnly="true">
      <xsd:simpleType>
        <xsd:restriction base="dms:Text"/>
      </xsd:simpleType>
    </xsd:element>
    <xsd:element name="MediaServiceEventHashCode" ma:index="30" nillable="true" ma:displayName="MediaServiceEventHashCode" ma:hidden="true" ma:internalName="MediaServiceEventHashCode" ma:readOnly="true">
      <xsd:simpleType>
        <xsd:restriction base="dms:Text"/>
      </xsd:simpleType>
    </xsd:element>
    <xsd:element name="MediaLengthInSeconds" ma:index="31" nillable="true" ma:displayName="MediaLengthInSeconds" ma:hidden="true" ma:internalName="MediaLengthInSeconds" ma:readOnly="true">
      <xsd:simpleType>
        <xsd:restriction base="dms:Unknown"/>
      </xsd:simpleType>
    </xsd:element>
    <xsd:element name="MediaServiceSearchProperties" ma:index="32" nillable="true" ma:displayName="MediaServiceSearchProperties" ma:hidden="true" ma:internalName="MediaServiceSearchProperties" ma:readOnly="true">
      <xsd:simpleType>
        <xsd:restriction base="dms:Note"/>
      </xsd:simpleType>
    </xsd:element>
    <xsd:element name="MediaServiceDateTaken" ma:index="33" nillable="true" ma:displayName="MediaServiceDateTaken" ma:descriptio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e793ef-0031-4b09-a8ac-54742f93ccb1" elementFormDefault="qualified">
    <xsd:import namespace="http://schemas.microsoft.com/office/2006/documentManagement/types"/>
    <xsd:import namespace="http://schemas.microsoft.com/office/infopath/2007/PartnerControls"/>
    <xsd:element name="_dlc_DocId" ma:index="19" nillable="true" ma:displayName="Document ID Value" ma:description="The value of the document ID assigned to this item." ma:indexed="true" ma:internalName="_dlc_DocId" ma:readOnly="true">
      <xsd:simpleType>
        <xsd:restriction base="dms:Text"/>
      </xsd:simpleType>
    </xsd:element>
    <xsd:element name="_dlc_DocIdUrl" ma:index="2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1" nillable="true" ma:displayName="Persist ID" ma:description="Keep ID on add." ma:hidden="true" ma:internalName="_dlc_DocIdPersistId" ma:readOnly="true">
      <xsd:simpleType>
        <xsd:restriction base="dms:Boolean"/>
      </xsd:simple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element name="TaxCatchAll" ma:index="26" nillable="true" ma:displayName="Taxonomy Catch All Column" ma:hidden="true" ma:list="{af0ab169-fd40-457e-8ade-9aed70a7d787}" ma:internalName="TaxCatchAll" ma:showField="CatchAllData" ma:web="45e793ef-0031-4b09-a8ac-54742f93cc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1340B42E-D109-4FEE-BA52-9CB2D6769D38}">
  <ds:schemaRefs>
    <ds:schemaRef ds:uri="http://schemas.microsoft.com/sharepoint/v3/contenttype/forms"/>
  </ds:schemaRefs>
</ds:datastoreItem>
</file>

<file path=customXml/itemProps2.xml><?xml version="1.0" encoding="utf-8"?>
<ds:datastoreItem xmlns:ds="http://schemas.openxmlformats.org/officeDocument/2006/customXml" ds:itemID="{9A6C7F99-F215-48DB-B11F-8CA655AABFF0}">
  <ds:schemaRefs>
    <ds:schemaRef ds:uri="http://schemas.microsoft.com/office/2006/metadata/properties"/>
    <ds:schemaRef ds:uri="http://schemas.microsoft.com/office/infopath/2007/PartnerControls"/>
    <ds:schemaRef ds:uri="766ed645-27df-4f60-bdb9-9c2623ab91d0"/>
    <ds:schemaRef ds:uri="c848efb5-fe8b-472d-a5a4-7e6e8984cb43"/>
    <ds:schemaRef ds:uri="9b430c72-c3f9-4799-9859-8c5e842af259"/>
  </ds:schemaRefs>
</ds:datastoreItem>
</file>

<file path=customXml/itemProps3.xml><?xml version="1.0" encoding="utf-8"?>
<ds:datastoreItem xmlns:ds="http://schemas.openxmlformats.org/officeDocument/2006/customXml" ds:itemID="{21BCA74F-7B17-4CE7-9D55-456529593093}"/>
</file>

<file path=customXml/itemProps4.xml><?xml version="1.0" encoding="utf-8"?>
<ds:datastoreItem xmlns:ds="http://schemas.openxmlformats.org/officeDocument/2006/customXml" ds:itemID="{A868C6E0-8E83-4811-9AB6-B39BC8C65220}"/>
</file>

<file path=docProps/app.xml><?xml version="1.0" encoding="utf-8"?>
<Properties xmlns="http://schemas.openxmlformats.org/officeDocument/2006/extended-properties" xmlns:vt="http://schemas.openxmlformats.org/officeDocument/2006/docPropsVTypes">
  <TotalTime>97</TotalTime>
  <Words>402</Words>
  <Application>Microsoft Office PowerPoint</Application>
  <PresentationFormat>Widescreen</PresentationFormat>
  <Paragraphs>23</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Segoe UI</vt:lpstr>
      <vt:lpstr>Office Theme</vt:lpstr>
      <vt:lpstr>Step-by-step self-registration guide for Individuals </vt:lpstr>
      <vt:lpstr>Step 1: Fill in the information below:  1. First and last name 2. “Individual” for Individual Consultant contracts 3. See point 2 4. Select “Republic of Moldova” 5. Enter IDNP from Identification Document </vt:lpstr>
      <vt:lpstr>Step 2: Fill in the information below:  11. Select the appropriate value 12. Type in phone number using the format from template 13. Tick-off “Administrative contact” for contact person who will be responsible for profile management 14. Provided the box from point 13 was selected, tick-off “Request user account” 15. Keep all the values listed in the “Roles” section  </vt:lpstr>
      <vt:lpstr>Step 3: Fill in the information below:  16. Type “MDA” 17. Type in legal address using the format from template 18. Type in name of city as stated in legal address 19. Keep all three options selected 20. Click on “Actions” button and select the person listed as administrative contact.   </vt:lpstr>
      <vt:lpstr>PowerPoint Presentation</vt:lpstr>
      <vt:lpstr>Step 5: Fill in the information below:  22. Select bank name 23. Select bank branch 24. Type in account number 25. Type in IBAN (24 characters) 26. Select currency code 27. Type in account name using the format from template 28. Select “Checking”   </vt:lpstr>
      <vt:lpstr>PowerPoint Presentation</vt:lpstr>
      <vt:lpstr>PowerPoint Presentation</vt:lpstr>
      <vt:lpstr>PowerPoint Presentation</vt:lpstr>
      <vt:lpstr>PowerPoint Presentation</vt:lpstr>
      <vt:lpstr>Step 8: Review the submitted information and click Register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Volcovschi</dc:creator>
  <cp:lastModifiedBy>Natalia Volcovschi</cp:lastModifiedBy>
  <cp:revision>9</cp:revision>
  <dcterms:created xsi:type="dcterms:W3CDTF">2023-02-14T08:37:34Z</dcterms:created>
  <dcterms:modified xsi:type="dcterms:W3CDTF">2023-04-12T14:30:59Z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0x010100703B488AC4D54D41969A52DC2C19756A</vt:lpwstr>
  </property>
  <property fmtid="{D5CDD505-2E9C-101B-9397-08002B2CF9AE}" pid="3" name="MediaServiceImageTags">
    <vt:lpwstr/>
  </property>
  <property fmtid="{D5CDD505-2E9C-101B-9397-08002B2CF9AE}" pid="4" name="_dlc_DocIdItemGuid">
    <vt:lpwstr>5a9d30e4-b726-43c3-a359-4e4f724de6b6</vt:lpwstr>
  </property>
  <property fmtid="{D5CDD505-2E9C-101B-9397-08002B2CF9AE}" pid="5" name="Order">
    <vt:r8>95829800</vt:r8>
  </property>
  <property fmtid="{D5CDD505-2E9C-101B-9397-08002B2CF9AE}" pid="6" name="xd_Signature">
    <vt:bool>false</vt:bool>
  </property>
  <property fmtid="{D5CDD505-2E9C-101B-9397-08002B2CF9AE}" pid="7" name="xd_ProgID">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y fmtid="{D5CDD505-2E9C-101B-9397-08002B2CF9AE}" pid="12" name="_ExtendedDescription">
    <vt:lpwstr/>
  </property>
  <property fmtid="{D5CDD505-2E9C-101B-9397-08002B2CF9AE}" pid="13" name="TriggerFlowInfo">
    <vt:lpwstr/>
  </property>
</Properties>
</file>