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69" r:id="rId5"/>
    <p:sldId id="263" r:id="rId6"/>
    <p:sldId id="257" r:id="rId7"/>
    <p:sldId id="258" r:id="rId8"/>
    <p:sldId id="259" r:id="rId9"/>
    <p:sldId id="260" r:id="rId10"/>
    <p:sldId id="262" r:id="rId11"/>
    <p:sldId id="265" r:id="rId12"/>
    <p:sldId id="266" r:id="rId13"/>
    <p:sldId id="267" r:id="rId14"/>
    <p:sldId id="268" r:id="rId15"/>
    <p:sldId id="27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6DE5D1-1E9B-4E72-9239-42DAE7543FDD}" v="1" dt="2025-02-02T06:07:59.9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786DE5D1-1E9B-4E72-9239-42DAE7543FDD}"/>
    <pc:docChg chg="modSld">
      <pc:chgData name="Cristina Gnaciuc" userId="36c4f3c7-79f2-4e56-baeb-854d2e3f9e03" providerId="ADAL" clId="{786DE5D1-1E9B-4E72-9239-42DAE7543FDD}" dt="2025-02-02T06:07:59.896" v="4" actId="20577"/>
      <pc:docMkLst>
        <pc:docMk/>
      </pc:docMkLst>
      <pc:sldChg chg="modSp mod">
        <pc:chgData name="Cristina Gnaciuc" userId="36c4f3c7-79f2-4e56-baeb-854d2e3f9e03" providerId="ADAL" clId="{786DE5D1-1E9B-4E72-9239-42DAE7543FDD}" dt="2025-02-02T06:07:59.896" v="4" actId="20577"/>
        <pc:sldMkLst>
          <pc:docMk/>
          <pc:sldMk cId="217657613" sldId="269"/>
        </pc:sldMkLst>
        <pc:spChg chg="mod">
          <ac:chgData name="Cristina Gnaciuc" userId="36c4f3c7-79f2-4e56-baeb-854d2e3f9e03" providerId="ADAL" clId="{786DE5D1-1E9B-4E72-9239-42DAE7543FDD}" dt="2025-02-02T06:07:59.896" v="4" actId="20577"/>
          <ac:spMkLst>
            <pc:docMk/>
            <pc:sldMk cId="217657613" sldId="269"/>
            <ac:spMk id="3" creationId="{9DAF44F8-2F4B-0D0F-AF2D-4628C7B30BDC}"/>
          </ac:spMkLst>
        </pc:spChg>
      </pc:sldChg>
    </pc:docChg>
  </pc:docChgLst>
  <pc:docChgLst>
    <pc:chgData name="Cristina Gnaciuc" userId="36c4f3c7-79f2-4e56-baeb-854d2e3f9e03" providerId="ADAL" clId="{7D3722CA-29E8-4C3B-A7A5-8946E59B816D}"/>
    <pc:docChg chg="modSld">
      <pc:chgData name="Cristina Gnaciuc" userId="36c4f3c7-79f2-4e56-baeb-854d2e3f9e03" providerId="ADAL" clId="{7D3722CA-29E8-4C3B-A7A5-8946E59B816D}" dt="2023-02-17T16:37:30.592" v="2" actId="20577"/>
      <pc:docMkLst>
        <pc:docMk/>
      </pc:docMkLst>
      <pc:sldChg chg="modSp mod">
        <pc:chgData name="Cristina Gnaciuc" userId="36c4f3c7-79f2-4e56-baeb-854d2e3f9e03" providerId="ADAL" clId="{7D3722CA-29E8-4C3B-A7A5-8946E59B816D}" dt="2023-02-17T16:37:30.592" v="2" actId="20577"/>
        <pc:sldMkLst>
          <pc:docMk/>
          <pc:sldMk cId="217657613" sldId="269"/>
        </pc:sldMkLst>
        <pc:spChg chg="mod">
          <ac:chgData name="Cristina Gnaciuc" userId="36c4f3c7-79f2-4e56-baeb-854d2e3f9e03" providerId="ADAL" clId="{7D3722CA-29E8-4C3B-A7A5-8946E59B816D}" dt="2023-02-17T16:37:30.592" v="2" actId="20577"/>
          <ac:spMkLst>
            <pc:docMk/>
            <pc:sldMk cId="217657613" sldId="269"/>
            <ac:spMk id="3" creationId="{9DAF44F8-2F4B-0D0F-AF2D-4628C7B30BDC}"/>
          </ac:spMkLst>
        </pc:spChg>
      </pc:sldChg>
    </pc:docChg>
  </pc:docChgLst>
  <pc:docChgLst>
    <pc:chgData name="Cristina Gnaciuc" userId="36c4f3c7-79f2-4e56-baeb-854d2e3f9e03" providerId="ADAL" clId="{5B0110E7-FD50-4C4E-A158-FEF3A93A4D59}"/>
    <pc:docChg chg="addSld modSld">
      <pc:chgData name="Cristina Gnaciuc" userId="36c4f3c7-79f2-4e56-baeb-854d2e3f9e03" providerId="ADAL" clId="{5B0110E7-FD50-4C4E-A158-FEF3A93A4D59}" dt="2023-05-11T07:19:19.084" v="0"/>
      <pc:docMkLst>
        <pc:docMk/>
      </pc:docMkLst>
      <pc:sldChg chg="add">
        <pc:chgData name="Cristina Gnaciuc" userId="36c4f3c7-79f2-4e56-baeb-854d2e3f9e03" providerId="ADAL" clId="{5B0110E7-FD50-4C4E-A158-FEF3A93A4D59}" dt="2023-05-11T07:19:19.084" v="0"/>
        <pc:sldMkLst>
          <pc:docMk/>
          <pc:sldMk cId="3288984686" sldId="27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2/2/2025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2/2/2025</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2/2/2025</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2/2/2025</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2/2/2025</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2/2/2025</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2/2/2025</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2/2/2025</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2/2/2025</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2/2/2025</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2/2/2025</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2/2/2025</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2/2/2025</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stm.fa.em2.oraclecloud.com/fscmUI/redwood/supplier-registration/register-supplier/register-supplier-verification"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sc.md@undp.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Individuals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pPr marL="0" indent="0">
              <a:buNone/>
            </a:pPr>
            <a:endParaRPr lang="en-US" sz="2400" u="sng" dirty="0">
              <a:solidFill>
                <a:srgbClr val="444444"/>
              </a:solidFill>
              <a:latin typeface="Segoe UI" panose="020B0502040204020203" pitchFamily="34" charset="0"/>
              <a:ea typeface="Calibri" panose="020F0502020204030204" pitchFamily="34" charset="0"/>
            </a:endParaRPr>
          </a:p>
          <a:p>
            <a:r>
              <a:rPr lang="en-US" sz="2400" b="1" dirty="0"/>
              <a:t>Self-registration link (Prospective):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https://estm.fa.em2.oraclecloud.com/fscmUI/redwood/supplier-registration/register-supplier/register-supplier-verification</a:t>
            </a:r>
            <a:r>
              <a:rPr lang="en-US" sz="2000" u="sng" dirty="0">
                <a:solidFill>
                  <a:srgbClr val="444444"/>
                </a:solidFill>
                <a:effectLst/>
                <a:latin typeface="Segoe UI" panose="020B0502040204020203" pitchFamily="34" charset="0"/>
                <a:ea typeface="Calibri" panose="020F0502020204030204" pitchFamily="34" charset="0"/>
              </a:rPr>
              <a:t> </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p:txBody>
          <a:bodyPr>
            <a:noAutofit/>
          </a:bodyPr>
          <a:lstStyle/>
          <a:p>
            <a:r>
              <a:rPr lang="en-US" sz="1800" b="1" dirty="0">
                <a:latin typeface="Calibri" panose="020F0502020204030204" pitchFamily="34" charset="0"/>
                <a:ea typeface="+mn-ea"/>
                <a:cs typeface="Times New Roman" panose="02020603050405020304" pitchFamily="18" charset="0"/>
              </a:rPr>
              <a:t>Step 9: Wait for email notification to complete registration</a:t>
            </a:r>
          </a:p>
        </p:txBody>
      </p:sp>
      <p:sp>
        <p:nvSpPr>
          <p:cNvPr id="2" name="Content Placeholder 1">
            <a:extLst>
              <a:ext uri="{FF2B5EF4-FFF2-40B4-BE49-F238E27FC236}">
                <a16:creationId xmlns:a16="http://schemas.microsoft.com/office/drawing/2014/main" id="{C37B42CB-1D88-DC5C-EDD6-30A082CE0678}"/>
              </a:ext>
            </a:extLst>
          </p:cNvPr>
          <p:cNvSpPr>
            <a:spLocks noGrp="1"/>
          </p:cNvSpPr>
          <p:nvPr>
            <p:ph idx="1"/>
          </p:nvPr>
        </p:nvSpPr>
        <p:spPr>
          <a:xfrm>
            <a:off x="838200" y="1253331"/>
            <a:ext cx="10515600" cy="4351338"/>
          </a:xfrm>
        </p:spPr>
        <p:txBody>
          <a:bodyPr>
            <a:normAutofit/>
          </a:bodyPr>
          <a:lstStyle/>
          <a:p>
            <a:pPr algn="just"/>
            <a:r>
              <a:rPr lang="en-GB" sz="1800" dirty="0">
                <a:latin typeface="Calibri "/>
              </a:rPr>
              <a:t>Please note that the access link to the Supplier registered profile is sent from Oracle within up to 3 days. </a:t>
            </a:r>
          </a:p>
          <a:p>
            <a:pPr algn="just"/>
            <a:r>
              <a:rPr lang="en-GB" sz="1800" dirty="0">
                <a:latin typeface="Calibri "/>
              </a:rPr>
              <a:t>In case you have not received the access link after 3 days since registration,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In case you encounter errors with registration (e.g. system states Supplier already is registered), you should address for support to UNDP at the email address: </a:t>
            </a:r>
            <a:r>
              <a:rPr lang="en-GB" sz="1800" dirty="0">
                <a:latin typeface="Calibri "/>
                <a:hlinkClick r:id="rId2"/>
              </a:rPr>
              <a:t>sc.md@undp.org</a:t>
            </a:r>
            <a:r>
              <a:rPr lang="en-GB" sz="1800" dirty="0">
                <a:latin typeface="Calibri "/>
              </a:rPr>
              <a:t>.</a:t>
            </a:r>
          </a:p>
          <a:p>
            <a:pPr algn="just"/>
            <a:r>
              <a:rPr lang="en-GB" sz="1800" dirty="0">
                <a:latin typeface="Calibri "/>
              </a:rPr>
              <a:t>Computer firewall could block </a:t>
            </a:r>
            <a:r>
              <a:rPr lang="en-GB" sz="1800" i="1" dirty="0">
                <a:latin typeface="Calibri "/>
              </a:rPr>
              <a:t>oracle</a:t>
            </a:r>
            <a:r>
              <a:rPr lang="en-GB" sz="1800" dirty="0">
                <a:latin typeface="Calibri "/>
              </a:rPr>
              <a:t> or </a:t>
            </a:r>
            <a:r>
              <a:rPr lang="en-GB" sz="1800" i="1" dirty="0">
                <a:latin typeface="Calibri "/>
              </a:rPr>
              <a:t>undp.org extension </a:t>
            </a:r>
            <a:r>
              <a:rPr lang="en-GB" sz="1800" dirty="0">
                <a:latin typeface="Calibri "/>
              </a:rPr>
              <a:t>and Suppliers might not receive the Oracle notifications. Please turn down any firewalls on your computers to ensure receipt of email notification.</a:t>
            </a:r>
            <a:endParaRPr lang="en-US" sz="1800" dirty="0">
              <a:latin typeface="Calibri "/>
            </a:endParaRPr>
          </a:p>
        </p:txBody>
      </p:sp>
    </p:spTree>
    <p:extLst>
      <p:ext uri="{BB962C8B-B14F-4D97-AF65-F5344CB8AC3E}">
        <p14:creationId xmlns:p14="http://schemas.microsoft.com/office/powerpoint/2010/main" val="3288984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First and last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“Individual” for Individual Consultant contracts</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See point 2</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IDNP from Identification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3" name="Picture 2" descr="Graphical user interface, application&#10;&#10;Description automatically generated">
            <a:extLst>
              <a:ext uri="{FF2B5EF4-FFF2-40B4-BE49-F238E27FC236}">
                <a16:creationId xmlns:a16="http://schemas.microsoft.com/office/drawing/2014/main" id="{2A8236E3-4507-022E-4186-8A8DFF4B555C}"/>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195"/>
          <a:stretch/>
        </p:blipFill>
        <p:spPr>
          <a:xfrm>
            <a:off x="212670" y="1517615"/>
            <a:ext cx="11766660" cy="5293162"/>
          </a:xfrm>
          <a:prstGeom prst="rect">
            <a:avLst/>
          </a:prstGeom>
          <a:ln>
            <a:noFill/>
          </a:ln>
          <a:effectLst>
            <a:outerShdw blurRad="292100" dist="139700" dir="2700000" algn="tl" rotWithShape="0">
              <a:srgbClr val="333333">
                <a:alpha val="65000"/>
              </a:srgbClr>
            </a:outerShdw>
          </a:effectLst>
        </p:spPr>
      </p:pic>
      <p:sp>
        <p:nvSpPr>
          <p:cNvPr id="4" name="Title 1">
            <a:extLst>
              <a:ext uri="{FF2B5EF4-FFF2-40B4-BE49-F238E27FC236}">
                <a16:creationId xmlns:a16="http://schemas.microsoft.com/office/drawing/2014/main" id="{6B510D79-4F93-FCC3-1BE6-AEC8D21457BC}"/>
              </a:ext>
            </a:extLst>
          </p:cNvPr>
          <p:cNvSpPr txBox="1">
            <a:spLocks/>
          </p:cNvSpPr>
          <p:nvPr/>
        </p:nvSpPr>
        <p:spPr>
          <a:xfrm>
            <a:off x="4241308" y="374064"/>
            <a:ext cx="3352060"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8. Last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275208"/>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“J - Services”</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88324719-A392-09A1-30AE-C57DE48930E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31878"/>
          <a:stretch/>
        </p:blipFill>
        <p:spPr>
          <a:xfrm>
            <a:off x="120736" y="792208"/>
            <a:ext cx="11950528" cy="3974687"/>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noGrp="1" noRot="1" noMove="1" noResize="1" noEditPoints="1" noAdjustHandles="1" noChangeArrowheads="1" noChangeShapeType="1"/>
          </p:cNvSpPr>
          <p:nvPr/>
        </p:nvSpPr>
        <p:spPr>
          <a:xfrm>
            <a:off x="10332086" y="3260324"/>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National ID/ Passport</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 name="Rectangle 1">
            <a:extLst>
              <a:ext uri="{FF2B5EF4-FFF2-40B4-BE49-F238E27FC236}">
                <a16:creationId xmlns:a16="http://schemas.microsoft.com/office/drawing/2014/main" id="{61BA2FA8-1A0B-CABA-9E7C-339100FA6A5E}"/>
              </a:ext>
            </a:extLst>
          </p:cNvPr>
          <p:cNvSpPr>
            <a:spLocks noGrp="1" noRot="1" noMove="1" noResize="1" noEditPoints="1" noAdjustHandles="1" noChangeArrowheads="1" noChangeShapeType="1"/>
          </p:cNvSpPr>
          <p:nvPr/>
        </p:nvSpPr>
        <p:spPr>
          <a:xfrm>
            <a:off x="4587999" y="3594902"/>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CCA5144E-24F2-A4D5-F862-88A2B259C2D2}"/>
              </a:ext>
            </a:extLst>
          </p:cNvPr>
          <p:cNvCxnSpPr>
            <a:cxnSpLocks noGrp="1" noRot="1" noMove="1" noResize="1" noEditPoints="1" noAdjustHandles="1" noChangeArrowheads="1" noChangeShapeType="1"/>
          </p:cNvCxnSpPr>
          <p:nvPr/>
        </p:nvCxnSpPr>
        <p:spPr>
          <a:xfrm flipH="1">
            <a:off x="4235450" y="3693807"/>
            <a:ext cx="308099"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C19C98045680645B5EA75129D66AA8D" ma:contentTypeVersion="23" ma:contentTypeDescription="Create a new document." ma:contentTypeScope="" ma:versionID="6499965524d2c55d177e871879c35dd6">
  <xsd:schema xmlns:xsd="http://www.w3.org/2001/XMLSchema" xmlns:xs="http://www.w3.org/2001/XMLSchema" xmlns:p="http://schemas.microsoft.com/office/2006/metadata/properties" xmlns:ns2="9b430c72-c3f9-4799-9859-8c5e842af259" xmlns:ns3="766ed645-27df-4f60-bdb9-9c2623ab91d0" xmlns:ns4="c848efb5-fe8b-472d-a5a4-7e6e8984cb43" targetNamespace="http://schemas.microsoft.com/office/2006/metadata/properties" ma:root="true" ma:fieldsID="3ec1ebb64a395a938028bdbc13df77c2" ns2:_="" ns3:_="" ns4:_="">
    <xsd:import namespace="9b430c72-c3f9-4799-9859-8c5e842af259"/>
    <xsd:import namespace="766ed645-27df-4f60-bdb9-9c2623ab91d0"/>
    <xsd:import namespace="c848efb5-fe8b-472d-a5a4-7e6e8984cb43"/>
    <xsd:element name="properties">
      <xsd:complexType>
        <xsd:sequence>
          <xsd:element name="documentManagement">
            <xsd:complexType>
              <xsd:all>
                <xsd:element ref="ns2:Category" minOccurs="0"/>
                <xsd:element ref="ns2:Record_x0020_type" minOccurs="0"/>
                <xsd:element ref="ns2:Level_x0020_of_x0020_confidentiality" minOccurs="0"/>
                <xsd:element ref="ns2:Retention_x0020_term" minOccurs="0"/>
                <xsd:element ref="ns2:Originating_x0020_format" minOccurs="0"/>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AutoKeyPoints" minOccurs="0"/>
                <xsd:element ref="ns2:MediaServiceKeyPoints"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2:lcf76f155ced4ddcb4097134ff3c332f" minOccurs="0"/>
                <xsd:element ref="ns4: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430c72-c3f9-4799-9859-8c5e842af259" elementFormDefault="qualified">
    <xsd:import namespace="http://schemas.microsoft.com/office/2006/documentManagement/types"/>
    <xsd:import namespace="http://schemas.microsoft.com/office/infopath/2007/PartnerControls"/>
    <xsd:element name="Category" ma:index="8" nillable="true" ma:displayName="Category" ma:format="Dropdown" ma:internalName="Category">
      <xsd:simpleType>
        <xsd:restriction base="dms:Choice">
          <xsd:enumeration value="Contract administration"/>
          <xsd:enumeration value="Evaluation"/>
          <xsd:enumeration value="Solicitation "/>
          <xsd:enumeration value="Tender"/>
        </xsd:restriction>
      </xsd:simpleType>
    </xsd:element>
    <xsd:element name="Record_x0020_type" ma:index="9" nillable="true" ma:displayName="Record type" ma:format="Dropdown" ma:internalName="Record_x0020_type">
      <xsd:simpleType>
        <xsd:restriction base="dms:Choice">
          <xsd:enumeration value="Announcement"/>
          <xsd:enumeration value="Award Notifications (includes Results Notification, Contract Award, Debriefing with unsuccessful bidders (if any))"/>
          <xsd:enumeration value="Bid Opening Record"/>
          <xsd:enumeration value="Bidding Documents"/>
          <xsd:enumeration value="Bids"/>
          <xsd:enumeration value="CAP/ACP/RACP Approval"/>
          <xsd:enumeration value="Civil Works Contract"/>
          <xsd:enumeration value="Clarifications"/>
          <xsd:enumeration value="Contract Amendment"/>
          <xsd:enumeration value="Contract for Professional Services"/>
          <xsd:enumeration value="Evaluation panel"/>
          <xsd:enumeration value="Evaluation Records (includes Admin Check, Technical Evaluation, Financial Evaluation and Final Evaluation Report)"/>
          <xsd:enumeration value="Individual Consultant/RLA"/>
          <xsd:enumeration value="Institutional Contract"/>
          <xsd:enumeration value="Purchase Order"/>
          <xsd:enumeration value="QA"/>
          <xsd:enumeration value="Reference Check"/>
          <xsd:enumeration value="Terms of Reference"/>
          <xsd:enumeration value="Vendor Documents"/>
          <xsd:enumeration value="Vendor form"/>
        </xsd:restriction>
      </xsd:simpleType>
    </xsd:element>
    <xsd:element name="Level_x0020_of_x0020_confidentiality" ma:index="10" nillable="true" ma:displayName="Level of confidentiality" ma:format="Dropdown" ma:internalName="Level_x0020_of_x0020_confidentiality">
      <xsd:simpleType>
        <xsd:restriction base="dms:Choice">
          <xsd:enumeration value="Confidential"/>
          <xsd:enumeration value="Shared"/>
        </xsd:restriction>
      </xsd:simpleType>
    </xsd:element>
    <xsd:element name="Retention_x0020_term" ma:index="11" nillable="true" ma:displayName="Retention term" ma:format="Dropdown" ma:internalName="Retention_x0020_term">
      <xsd:simpleType>
        <xsd:restriction base="dms:Choice">
          <xsd:enumeration value="Permanent"/>
          <xsd:enumeration value="Superseded"/>
          <xsd:enumeration value="7 years"/>
        </xsd:restriction>
      </xsd:simpleType>
    </xsd:element>
    <xsd:element name="Originating_x0020_format" ma:index="12" nillable="true" ma:displayName="Originating format" ma:format="Dropdown" ma:internalName="Originating_x0020_format">
      <xsd:simpleType>
        <xsd:restriction base="dms:Choice">
          <xsd:enumeration value="Electronic"/>
          <xsd:enumeration value="Paper &amp; electronic"/>
        </xsd:restriction>
      </xsd:simpleType>
    </xsd:element>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DateTaken" ma:index="23" nillable="true" ma:displayName="MediaServiceDateTaken" ma:hidden="true" ma:internalName="MediaServiceDateTaken" ma:readOnly="true">
      <xsd:simpleType>
        <xsd:restriction base="dms:Text"/>
      </xsd:simpleType>
    </xsd:element>
    <xsd:element name="MediaServiceLocation" ma:index="24" nillable="true" ma:displayName="Location" ma:internalName="MediaServiceLocation" ma:readOnly="true">
      <xsd:simpleType>
        <xsd:restriction base="dms:Text"/>
      </xsd:simpleType>
    </xsd:element>
    <xsd:element name="MediaLengthInSeconds" ma:index="25" nillable="true" ma:displayName="Length (seconds)" ma:internalName="MediaLengthInSeconds" ma:readOnly="true">
      <xsd:simpleType>
        <xsd:restriction base="dms:Unknown"/>
      </xsd:simpleType>
    </xsd:element>
    <xsd:element name="lcf76f155ced4ddcb4097134ff3c332f" ma:index="27"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9"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30"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66ed645-27df-4f60-bdb9-9c2623ab91d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848efb5-fe8b-472d-a5a4-7e6e8984cb43" elementFormDefault="qualified">
    <xsd:import namespace="http://schemas.microsoft.com/office/2006/documentManagement/types"/>
    <xsd:import namespace="http://schemas.microsoft.com/office/infopath/2007/PartnerControls"/>
    <xsd:element name="TaxCatchAll" ma:index="28" nillable="true" ma:displayName="Taxonomy Catch All Column" ma:hidden="true" ma:list="{e9518208-ebf7-401d-aa72-76c524249f50}" ma:internalName="TaxCatchAll" ma:showField="CatchAllData" ma:web="c848efb5-fe8b-472d-a5a4-7e6e8984cb4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766ed645-27df-4f60-bdb9-9c2623ab91d0">
      <UserInfo>
        <DisplayName>Viorica Staver</DisplayName>
        <AccountId>2063</AccountId>
        <AccountType/>
      </UserInfo>
      <UserInfo>
        <DisplayName>Maria Tarigradean</DisplayName>
        <AccountId>974</AccountId>
        <AccountType/>
      </UserInfo>
    </SharedWithUsers>
    <TaxCatchAll xmlns="c848efb5-fe8b-472d-a5a4-7e6e8984cb43" xsi:nil="true"/>
    <Level_x0020_of_x0020_confidentiality xmlns="9b430c72-c3f9-4799-9859-8c5e842af259" xsi:nil="true"/>
    <Retention_x0020_term xmlns="9b430c72-c3f9-4799-9859-8c5e842af259" xsi:nil="true"/>
    <Record_x0020_type xmlns="9b430c72-c3f9-4799-9859-8c5e842af259" xsi:nil="true"/>
    <lcf76f155ced4ddcb4097134ff3c332f xmlns="9b430c72-c3f9-4799-9859-8c5e842af259">
      <Terms xmlns="http://schemas.microsoft.com/office/infopath/2007/PartnerControls"/>
    </lcf76f155ced4ddcb4097134ff3c332f>
    <Category xmlns="9b430c72-c3f9-4799-9859-8c5e842af259" xsi:nil="true"/>
    <Originating_x0020_format xmlns="9b430c72-c3f9-4799-9859-8c5e842af259" xsi:nil="true"/>
  </documentManagement>
</p:properties>
</file>

<file path=customXml/itemProps1.xml><?xml version="1.0" encoding="utf-8"?>
<ds:datastoreItem xmlns:ds="http://schemas.openxmlformats.org/officeDocument/2006/customXml" ds:itemID="{1340B42E-D109-4FEE-BA52-9CB2D6769D38}">
  <ds:schemaRefs>
    <ds:schemaRef ds:uri="http://schemas.microsoft.com/sharepoint/v3/contenttype/forms"/>
  </ds:schemaRefs>
</ds:datastoreItem>
</file>

<file path=customXml/itemProps2.xml><?xml version="1.0" encoding="utf-8"?>
<ds:datastoreItem xmlns:ds="http://schemas.openxmlformats.org/officeDocument/2006/customXml" ds:itemID="{624ACDEC-E291-4B5D-9D7C-D7E479C708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b430c72-c3f9-4799-9859-8c5e842af259"/>
    <ds:schemaRef ds:uri="766ed645-27df-4f60-bdb9-9c2623ab91d0"/>
    <ds:schemaRef ds:uri="c848efb5-fe8b-472d-a5a4-7e6e8984cb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A6C7F99-F215-48DB-B11F-8CA655AABFF0}">
  <ds:schemaRefs>
    <ds:schemaRef ds:uri="http://schemas.microsoft.com/office/2006/metadata/properties"/>
    <ds:schemaRef ds:uri="http://schemas.microsoft.com/office/infopath/2007/PartnerControls"/>
    <ds:schemaRef ds:uri="766ed645-27df-4f60-bdb9-9c2623ab91d0"/>
    <ds:schemaRef ds:uri="c848efb5-fe8b-472d-a5a4-7e6e8984cb43"/>
    <ds:schemaRef ds:uri="9b430c72-c3f9-4799-9859-8c5e842af259"/>
  </ds:schemaRefs>
</ds:datastoreItem>
</file>

<file path=docProps/app.xml><?xml version="1.0" encoding="utf-8"?>
<Properties xmlns="http://schemas.openxmlformats.org/officeDocument/2006/extended-properties" xmlns:vt="http://schemas.openxmlformats.org/officeDocument/2006/docPropsVTypes">
  <TotalTime>125</TotalTime>
  <Words>543</Words>
  <Application>Microsoft Office PowerPoint</Application>
  <PresentationFormat>Widescreen</PresentationFormat>
  <Paragraphs>29</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vt:lpstr>
      <vt:lpstr>Calibri Light</vt:lpstr>
      <vt:lpstr>Segoe UI</vt:lpstr>
      <vt:lpstr>Office Theme</vt:lpstr>
      <vt:lpstr>Step-by-step self-registration guide for Individuals </vt:lpstr>
      <vt:lpstr>Step 1: Fill in the information below:  1. First and last name 2. “Individual” for Individual Consultant contracts 3. See point 2 4. Select “Republic of Moldova” 5. Enter IDNP from Identification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lpstr>Step 9: Wait for email notification to complete registration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Cristina Gnaciuc</cp:lastModifiedBy>
  <cp:revision>8</cp:revision>
  <dcterms:created xsi:type="dcterms:W3CDTF">2023-02-14T08:37:34Z</dcterms:created>
  <dcterms:modified xsi:type="dcterms:W3CDTF">2025-02-02T06:08:01Z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0x010100DC19C98045680645B5EA75129D66AA8D</vt:lpwstr>
  </property>
  <property fmtid="{D5CDD505-2E9C-101B-9397-08002B2CF9AE}" pid="3" name="MediaServiceImageTags">
    <vt:lpwstr/>
  </property>
</Properties>
</file>