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7"/>
  </p:notesMasterIdLst>
  <p:sldIdLst>
    <p:sldId id="269" r:id="rId5"/>
    <p:sldId id="263" r:id="rId6"/>
    <p:sldId id="257" r:id="rId7"/>
    <p:sldId id="258" r:id="rId8"/>
    <p:sldId id="259" r:id="rId9"/>
    <p:sldId id="260" r:id="rId10"/>
    <p:sldId id="262" r:id="rId11"/>
    <p:sldId id="265" r:id="rId12"/>
    <p:sldId id="266" r:id="rId13"/>
    <p:sldId id="267" r:id="rId14"/>
    <p:sldId id="268" r:id="rId15"/>
    <p:sldId id="271"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F8C6B9D-712C-4582-9B10-5ED96D4B000C}" v="2" dt="2023-05-11T06:53:50.010"/>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notesMaster" Target="notesMasters/notesMaster1.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Cristina Gnaciuc" userId="36c4f3c7-79f2-4e56-baeb-854d2e3f9e03" providerId="ADAL" clId="{FF8C6B9D-712C-4582-9B10-5ED96D4B000C}"/>
    <pc:docChg chg="undo custSel addSld delSld modSld">
      <pc:chgData name="Cristina Gnaciuc" userId="36c4f3c7-79f2-4e56-baeb-854d2e3f9e03" providerId="ADAL" clId="{FF8C6B9D-712C-4582-9B10-5ED96D4B000C}" dt="2023-05-11T07:18:18.127" v="430" actId="313"/>
      <pc:docMkLst>
        <pc:docMk/>
      </pc:docMkLst>
      <pc:sldChg chg="new del">
        <pc:chgData name="Cristina Gnaciuc" userId="36c4f3c7-79f2-4e56-baeb-854d2e3f9e03" providerId="ADAL" clId="{FF8C6B9D-712C-4582-9B10-5ED96D4B000C}" dt="2023-05-11T07:18:06.621" v="429" actId="2696"/>
        <pc:sldMkLst>
          <pc:docMk/>
          <pc:sldMk cId="1157721412" sldId="270"/>
        </pc:sldMkLst>
      </pc:sldChg>
      <pc:sldChg chg="addSp delSp modSp add mod chgLayout">
        <pc:chgData name="Cristina Gnaciuc" userId="36c4f3c7-79f2-4e56-baeb-854d2e3f9e03" providerId="ADAL" clId="{FF8C6B9D-712C-4582-9B10-5ED96D4B000C}" dt="2023-05-11T07:18:18.127" v="430" actId="313"/>
        <pc:sldMkLst>
          <pc:docMk/>
          <pc:sldMk cId="3288984686" sldId="271"/>
        </pc:sldMkLst>
        <pc:spChg chg="add mod ord">
          <ac:chgData name="Cristina Gnaciuc" userId="36c4f3c7-79f2-4e56-baeb-854d2e3f9e03" providerId="ADAL" clId="{FF8C6B9D-712C-4582-9B10-5ED96D4B000C}" dt="2023-05-11T07:18:18.127" v="430" actId="313"/>
          <ac:spMkLst>
            <pc:docMk/>
            <pc:sldMk cId="3288984686" sldId="271"/>
            <ac:spMk id="2" creationId="{C37B42CB-1D88-DC5C-EDD6-30A082CE0678}"/>
          </ac:spMkLst>
        </pc:spChg>
        <pc:spChg chg="mod ord">
          <ac:chgData name="Cristina Gnaciuc" userId="36c4f3c7-79f2-4e56-baeb-854d2e3f9e03" providerId="ADAL" clId="{FF8C6B9D-712C-4582-9B10-5ED96D4B000C}" dt="2023-05-11T06:57:16.053" v="428" actId="121"/>
          <ac:spMkLst>
            <pc:docMk/>
            <pc:sldMk cId="3288984686" sldId="271"/>
            <ac:spMk id="4" creationId="{D8108D6E-924B-4079-1AB1-ADB5646D6A28}"/>
          </ac:spMkLst>
        </pc:spChg>
        <pc:picChg chg="del">
          <ac:chgData name="Cristina Gnaciuc" userId="36c4f3c7-79f2-4e56-baeb-854d2e3f9e03" providerId="ADAL" clId="{FF8C6B9D-712C-4582-9B10-5ED96D4B000C}" dt="2023-05-11T06:52:35.049" v="94" actId="478"/>
          <ac:picMkLst>
            <pc:docMk/>
            <pc:sldMk cId="3288984686" sldId="271"/>
            <ac:picMk id="3" creationId="{6B77DFE8-9A82-D3D4-27D7-A86B1C5B37CF}"/>
          </ac:picMkLst>
        </pc:picChg>
      </pc:sldChg>
    </pc:docChg>
  </pc:docChgLst>
  <pc:docChgLst>
    <pc:chgData name="Cristina Gnaciuc" userId="36c4f3c7-79f2-4e56-baeb-854d2e3f9e03" providerId="ADAL" clId="{5F031902-B28E-4D82-AFCA-D4A0CDC90BF0}"/>
    <pc:docChg chg="modSld">
      <pc:chgData name="Cristina Gnaciuc" userId="36c4f3c7-79f2-4e56-baeb-854d2e3f9e03" providerId="ADAL" clId="{5F031902-B28E-4D82-AFCA-D4A0CDC90BF0}" dt="2023-02-17T16:37:58.500" v="2" actId="20577"/>
      <pc:docMkLst>
        <pc:docMk/>
      </pc:docMkLst>
      <pc:sldChg chg="modSp mod">
        <pc:chgData name="Cristina Gnaciuc" userId="36c4f3c7-79f2-4e56-baeb-854d2e3f9e03" providerId="ADAL" clId="{5F031902-B28E-4D82-AFCA-D4A0CDC90BF0}" dt="2023-02-17T16:37:58.500" v="2" actId="20577"/>
        <pc:sldMkLst>
          <pc:docMk/>
          <pc:sldMk cId="217657613" sldId="269"/>
        </pc:sldMkLst>
        <pc:spChg chg="mod">
          <ac:chgData name="Cristina Gnaciuc" userId="36c4f3c7-79f2-4e56-baeb-854d2e3f9e03" providerId="ADAL" clId="{5F031902-B28E-4D82-AFCA-D4A0CDC90BF0}" dt="2023-02-17T16:37:58.500" v="2" actId="20577"/>
          <ac:spMkLst>
            <pc:docMk/>
            <pc:sldMk cId="217657613" sldId="269"/>
            <ac:spMk id="3" creationId="{9DAF44F8-2F4B-0D0F-AF2D-4628C7B30BD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CAB938D-62C3-42AB-A103-5CC31C481628}" type="datetimeFigureOut">
              <a:rPr lang="en-US" smtClean="0"/>
              <a:t>5/11/2023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B22DAF-8F84-478F-9728-B9DD884CD180}" type="slidenum">
              <a:rPr lang="en-US" smtClean="0"/>
              <a:t>‹#›</a:t>
            </a:fld>
            <a:endParaRPr lang="en-US"/>
          </a:p>
        </p:txBody>
      </p:sp>
    </p:spTree>
    <p:extLst>
      <p:ext uri="{BB962C8B-B14F-4D97-AF65-F5344CB8AC3E}">
        <p14:creationId xmlns:p14="http://schemas.microsoft.com/office/powerpoint/2010/main" val="25180705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EB22DAF-8F84-478F-9728-B9DD884CD180}" type="slidenum">
              <a:rPr lang="en-US" smtClean="0"/>
              <a:t>3</a:t>
            </a:fld>
            <a:endParaRPr lang="en-US"/>
          </a:p>
        </p:txBody>
      </p:sp>
    </p:spTree>
    <p:extLst>
      <p:ext uri="{BB962C8B-B14F-4D97-AF65-F5344CB8AC3E}">
        <p14:creationId xmlns:p14="http://schemas.microsoft.com/office/powerpoint/2010/main" val="22144993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85EEC5-8F7B-4265-BC52-2ECC2110189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BA029F51-3969-067B-FAE1-AEB500BDFFA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E12CEE0-FE82-5E25-3AE8-0C65649F978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C783737F-3BEA-5B78-C28E-38CC4C89AA7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B5FA0F-885C-3F7F-745F-1BA636B8F33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3362912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F7C169-08D9-8A73-8DFD-E345C59EB1C0}"/>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09D350D-E942-A87E-B05F-81AA40956F9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1923291-EBE9-DE15-6FC3-013B5294431B}"/>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524C34A3-4880-5B46-74A1-14D2D4AA50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1539D77-3F72-98FF-63C9-3D9F793D7BD7}"/>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296905727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5FE8CEAB-879E-70F5-591D-E08A5C2C214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8763407-9328-B804-5AEE-B6EA1468BC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976E2A2-7E81-E942-A313-CA7D289BF5B5}"/>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1A31BDD8-8C17-EDA8-C870-3690F24930E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006A5BD-01E0-EBD6-00D0-F9921881F58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097675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0E35B9-B09C-7E37-A2B9-4A11C8CEF51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37D3E00-416F-20DD-8FA3-5DEA70C62DB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92EFAD2-8107-E77B-80D8-514EE4B41517}"/>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D5980BBA-A01A-AE17-571A-772FE2509D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62919A8-63DD-3D08-8F1B-C59ABAA4013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5494924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D8750-E873-F3CA-573D-5D33E430E2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F0FC36B-38C7-FB05-BAFB-126935D0F8E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EAFA0A-B6D5-ECF9-7411-A1433B3FA75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4B6986F7-9230-0CC2-CBE8-9B0312174E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8D38A7-B6FA-5C3B-150A-0F3F0CFE94A3}"/>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3280509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5830F3-867D-AF2D-8F4B-2683F88FC4A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DFF7C48-141D-1B11-159D-E6F86FCC49BD}"/>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F181DCE-18BE-AD7C-FD22-732D3FF5ADA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761A0EDA-47EE-594D-E0E8-1BDCE88BD15D}"/>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FBAA2383-BD41-9E6B-CC6B-6B922D2154D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C181F18-7169-E040-F8BB-F9008BF4BC70}"/>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18388480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84946E-2686-D9B5-80AB-095F2207448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26B0351-0A53-61E7-5D95-A1CA17DF8A5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C2A62C3-4EF4-07BE-8E8A-8E4A2FD7E54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8AACE194-A8E7-3D0B-AB9F-8EA4A1AE65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58FFD5E-7878-7FF3-D74F-E874652F70A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C27589F-6477-E9D1-904D-086975B6686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8" name="Footer Placeholder 7">
            <a:extLst>
              <a:ext uri="{FF2B5EF4-FFF2-40B4-BE49-F238E27FC236}">
                <a16:creationId xmlns:a16="http://schemas.microsoft.com/office/drawing/2014/main" id="{5B6DF408-53C2-FC81-F383-8FD3D8A75086}"/>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A437916-5521-41C0-BB1E-98A996ED485A}"/>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34243834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E9FFA1-F635-CFC1-0263-951D4831A45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B48F962-BA3E-B657-9A07-FDAB08A839EF}"/>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4" name="Footer Placeholder 3">
            <a:extLst>
              <a:ext uri="{FF2B5EF4-FFF2-40B4-BE49-F238E27FC236}">
                <a16:creationId xmlns:a16="http://schemas.microsoft.com/office/drawing/2014/main" id="{3B604EDE-8F2F-1449-73AE-D6A471C1DE11}"/>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BA6D16-E2D5-837F-3A34-FFD9BD547F42}"/>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7993085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96D5884-DCBB-2F2F-D721-70E1505AA782}"/>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3" name="Footer Placeholder 2">
            <a:extLst>
              <a:ext uri="{FF2B5EF4-FFF2-40B4-BE49-F238E27FC236}">
                <a16:creationId xmlns:a16="http://schemas.microsoft.com/office/drawing/2014/main" id="{2C4EEDAF-2E22-0A58-7F65-FE1C88F3B57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25AFB67-2546-E98E-8338-0E312FA172D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977913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3464D1E-AFAC-C7DA-1724-25C501ADB2B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E4D0869-EAA9-EE84-2946-1B72A566CFF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4AB7222-C0FA-B8B7-F75E-341E172E086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EABE9EB-0917-24A8-089D-E8BDBB3582A8}"/>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9F644AFD-1CFD-1BD9-E747-D23A731F0BB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3A38443-1A7A-412C-2474-F3FBBCB34A85}"/>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8584629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DDDDF-342F-2356-B3A6-7ABE415D349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AEE363B-4D51-2D42-D65C-E14944AA714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69ACDC4-F471-F16C-3888-3990B5E66EF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521CD4-8388-F65E-E34D-19A9B99C1379}"/>
              </a:ext>
            </a:extLst>
          </p:cNvPr>
          <p:cNvSpPr>
            <a:spLocks noGrp="1"/>
          </p:cNvSpPr>
          <p:nvPr>
            <p:ph type="dt" sz="half" idx="10"/>
          </p:nvPr>
        </p:nvSpPr>
        <p:spPr/>
        <p:txBody>
          <a:bodyPr/>
          <a:lstStyle/>
          <a:p>
            <a:fld id="{B48FEC5B-0428-454D-93AA-22C32A502354}" type="datetimeFigureOut">
              <a:rPr lang="en-US" smtClean="0"/>
              <a:t>5/11/2023</a:t>
            </a:fld>
            <a:endParaRPr lang="en-US"/>
          </a:p>
        </p:txBody>
      </p:sp>
      <p:sp>
        <p:nvSpPr>
          <p:cNvPr id="6" name="Footer Placeholder 5">
            <a:extLst>
              <a:ext uri="{FF2B5EF4-FFF2-40B4-BE49-F238E27FC236}">
                <a16:creationId xmlns:a16="http://schemas.microsoft.com/office/drawing/2014/main" id="{E3427D5F-659D-3B1C-3322-A29BDDD8C94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D66A12E-2F4F-33D0-E883-DF8AC09EAD8D}"/>
              </a:ext>
            </a:extLst>
          </p:cNvPr>
          <p:cNvSpPr>
            <a:spLocks noGrp="1"/>
          </p:cNvSpPr>
          <p:nvPr>
            <p:ph type="sldNum" sz="quarter" idx="12"/>
          </p:nvPr>
        </p:nvSpPr>
        <p:spPr/>
        <p:txBody>
          <a:bodyPr/>
          <a:lstStyle/>
          <a:p>
            <a:fld id="{4FD542DE-05BB-4F78-9C3B-A55C90B0A934}" type="slidenum">
              <a:rPr lang="en-US" smtClean="0"/>
              <a:t>‹#›</a:t>
            </a:fld>
            <a:endParaRPr lang="en-US"/>
          </a:p>
        </p:txBody>
      </p:sp>
    </p:spTree>
    <p:extLst>
      <p:ext uri="{BB962C8B-B14F-4D97-AF65-F5344CB8AC3E}">
        <p14:creationId xmlns:p14="http://schemas.microsoft.com/office/powerpoint/2010/main" val="64041785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9C2A93D-EDF9-281D-D21E-FB40E94A044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7242D84-C135-1800-C7E4-63CF84F37CD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8F9E7BB-3D03-2067-FA95-3E98C8AA895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8FEC5B-0428-454D-93AA-22C32A502354}" type="datetimeFigureOut">
              <a:rPr lang="en-US" smtClean="0"/>
              <a:t>5/11/2023</a:t>
            </a:fld>
            <a:endParaRPr lang="en-US"/>
          </a:p>
        </p:txBody>
      </p:sp>
      <p:sp>
        <p:nvSpPr>
          <p:cNvPr id="5" name="Footer Placeholder 4">
            <a:extLst>
              <a:ext uri="{FF2B5EF4-FFF2-40B4-BE49-F238E27FC236}">
                <a16:creationId xmlns:a16="http://schemas.microsoft.com/office/drawing/2014/main" id="{39D1D77A-23B1-1701-616C-BFC887FDB49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964CEBF-8228-7DFC-65FA-EC04846D4B5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FD542DE-05BB-4F78-9C3B-A55C90B0A934}" type="slidenum">
              <a:rPr lang="en-US" smtClean="0"/>
              <a:t>‹#›</a:t>
            </a:fld>
            <a:endParaRPr lang="en-US"/>
          </a:p>
        </p:txBody>
      </p:sp>
    </p:spTree>
    <p:extLst>
      <p:ext uri="{BB962C8B-B14F-4D97-AF65-F5344CB8AC3E}">
        <p14:creationId xmlns:p14="http://schemas.microsoft.com/office/powerpoint/2010/main" val="229441843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3.safelinks.protection.outlook.com/?url=https%3A%2F%2Festm.fa.em2.oraclecloud.com%2FfscmUI%2Ffaces%2FPrcPosRegisterSupplier%3FprcBuId%3D300000127715245&amp;data=05%7C01%7Cnatalia.volcovschi%40undp.org%7C39c101fc7c9e4881596308daf926da97%7Cb3e5db5e2944483799f57488ace54319%7C0%7C0%7C638096242522166587%7CUnknown%7CTWFpbGZsb3d8eyJWIjoiMC4wLjAwMDAiLCJQIjoiV2luMzIiLCJBTiI6Ik1haWwiLCJXVCI6Mn0%3D%7C3000%7C%7C%7C&amp;sdata=PWHgzQkoQe8dIE1fykcOASfwfaCgBtt7M0G4T9sS%2FUw%3D&amp;reserved=0" TargetMode="External"/><Relationship Id="rId2" Type="http://schemas.openxmlformats.org/officeDocument/2006/relationships/hyperlink" Target="https://estm.fa.em2.oraclecloud.com/fscmUI/faces/PrcPosRegisterSupplier?prcBuId=300000127715245&amp;busRel=DQXgt7bL7oaiptFEuuXYt0LQHZyjNzWdBQ%3D%3D" TargetMode="Externa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hyperlink" Target="mailto:sc.md@undp.org"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A62248-ED8D-09AC-9A5E-9AC97AFC9507}"/>
              </a:ext>
            </a:extLst>
          </p:cNvPr>
          <p:cNvSpPr>
            <a:spLocks noGrp="1" noRot="1" noMove="1" noResize="1" noEditPoints="1" noAdjustHandles="1" noChangeArrowheads="1" noChangeShapeType="1"/>
          </p:cNvSpPr>
          <p:nvPr>
            <p:ph type="title"/>
          </p:nvPr>
        </p:nvSpPr>
        <p:spPr>
          <a:xfrm>
            <a:off x="838200" y="330291"/>
            <a:ext cx="10515600" cy="1325563"/>
          </a:xfrm>
        </p:spPr>
        <p:txBody>
          <a:bodyPr>
            <a:normAutofit/>
          </a:bodyPr>
          <a:lstStyle/>
          <a:p>
            <a:pPr algn="ctr"/>
            <a:r>
              <a:rPr lang="en-US" sz="3600" b="1" dirty="0">
                <a:solidFill>
                  <a:srgbClr val="C00000"/>
                </a:solidFill>
              </a:rPr>
              <a:t>Step-by-step self-registration guide for companies </a:t>
            </a:r>
          </a:p>
        </p:txBody>
      </p:sp>
      <p:sp>
        <p:nvSpPr>
          <p:cNvPr id="3" name="Content Placeholder 2">
            <a:extLst>
              <a:ext uri="{FF2B5EF4-FFF2-40B4-BE49-F238E27FC236}">
                <a16:creationId xmlns:a16="http://schemas.microsoft.com/office/drawing/2014/main" id="{9DAF44F8-2F4B-0D0F-AF2D-4628C7B30BDC}"/>
              </a:ext>
            </a:extLst>
          </p:cNvPr>
          <p:cNvSpPr>
            <a:spLocks noGrp="1"/>
          </p:cNvSpPr>
          <p:nvPr>
            <p:ph idx="1"/>
          </p:nvPr>
        </p:nvSpPr>
        <p:spPr>
          <a:xfrm>
            <a:off x="838200" y="1825625"/>
            <a:ext cx="10515600" cy="2859586"/>
          </a:xfrm>
        </p:spPr>
        <p:txBody>
          <a:bodyPr>
            <a:normAutofit/>
          </a:bodyPr>
          <a:lstStyle/>
          <a:p>
            <a:r>
              <a:rPr lang="en-US" sz="2400" b="1" dirty="0"/>
              <a:t>Self-registration link (Spend Authorized):</a:t>
            </a:r>
            <a:br>
              <a:rPr lang="en-US" sz="2400" b="1" dirty="0"/>
            </a:br>
            <a:r>
              <a:rPr lang="en-US" sz="2400" b="1" dirty="0"/>
              <a:t> </a:t>
            </a:r>
            <a:r>
              <a:rPr lang="en-US" sz="2000" u="sng" dirty="0">
                <a:solidFill>
                  <a:srgbClr val="444444"/>
                </a:solidFill>
                <a:effectLst/>
                <a:latin typeface="Segoe UI" panose="020B0502040204020203" pitchFamily="34" charset="0"/>
                <a:ea typeface="Calibri" panose="020F0502020204030204" pitchFamily="34" charset="0"/>
                <a:hlinkClick r:id="rId2"/>
              </a:rPr>
              <a:t>https://estm.fa.em2.oraclecloud.com/fscmUI/faces/PrcPosRegisterSupplier?prcBuId=300000127715245&amp;busRel=DQXgt7bL7oaiptFEuuXYt0LQHZyjNzWdBQ%3D%3D</a:t>
            </a:r>
            <a:r>
              <a:rPr lang="en-US" sz="2000" u="sng" dirty="0">
                <a:solidFill>
                  <a:srgbClr val="444444"/>
                </a:solidFill>
                <a:effectLst/>
                <a:latin typeface="Segoe UI" panose="020B0502040204020203" pitchFamily="34" charset="0"/>
                <a:ea typeface="Calibri" panose="020F0502020204030204" pitchFamily="34" charset="0"/>
              </a:rPr>
              <a:t> </a:t>
            </a:r>
            <a:br>
              <a:rPr lang="en-US" sz="2000" u="sng" dirty="0">
                <a:solidFill>
                  <a:srgbClr val="444444"/>
                </a:solidFill>
                <a:effectLst/>
                <a:latin typeface="Segoe UI" panose="020B0502040204020203" pitchFamily="34" charset="0"/>
                <a:ea typeface="Calibri" panose="020F0502020204030204" pitchFamily="34" charset="0"/>
              </a:rPr>
            </a:br>
            <a:endParaRPr lang="en-US" sz="2400" u="sng" dirty="0">
              <a:solidFill>
                <a:srgbClr val="444444"/>
              </a:solidFill>
              <a:latin typeface="Segoe UI" panose="020B0502040204020203" pitchFamily="34" charset="0"/>
              <a:ea typeface="Calibri" panose="020F0502020204030204" pitchFamily="34" charset="0"/>
            </a:endParaRPr>
          </a:p>
          <a:p>
            <a:r>
              <a:rPr lang="en-US" sz="2400" b="1" dirty="0"/>
              <a:t>Self-registration link (Prospective): </a:t>
            </a:r>
            <a:r>
              <a:rPr lang="en-US" sz="2000" u="sng" dirty="0">
                <a:solidFill>
                  <a:srgbClr val="444444"/>
                </a:solidFill>
                <a:effectLst/>
                <a:latin typeface="Segoe UI" panose="020B0502040204020203" pitchFamily="34" charset="0"/>
                <a:ea typeface="Calibri" panose="020F0502020204030204" pitchFamily="34" charset="0"/>
                <a:hlinkClick r:id="rId3"/>
              </a:rPr>
              <a:t>https://estm.fa.em2.oraclecloud.com/fscmUI/faces/PrcPosRegisterSupplier?prcBuId=300000127715245</a:t>
            </a:r>
            <a:endParaRPr lang="en-US" sz="2000" dirty="0"/>
          </a:p>
        </p:txBody>
      </p:sp>
    </p:spTree>
    <p:extLst>
      <p:ext uri="{BB962C8B-B14F-4D97-AF65-F5344CB8AC3E}">
        <p14:creationId xmlns:p14="http://schemas.microsoft.com/office/powerpoint/2010/main" val="21765761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10;&#10;Description automatically generated">
            <a:extLst>
              <a:ext uri="{FF2B5EF4-FFF2-40B4-BE49-F238E27FC236}">
                <a16:creationId xmlns:a16="http://schemas.microsoft.com/office/drawing/2014/main" id="{568BFC58-2F12-8F36-7504-2B1F586618A3}"/>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40483"/>
          <a:stretch/>
        </p:blipFill>
        <p:spPr>
          <a:xfrm>
            <a:off x="169297" y="801087"/>
            <a:ext cx="11853406" cy="3442440"/>
          </a:xfrm>
          <a:prstGeom prst="rect">
            <a:avLst/>
          </a:prstGeom>
          <a:ln>
            <a:noFill/>
          </a:ln>
          <a:effectLst>
            <a:outerShdw blurRad="292100" dist="139700" dir="2700000" algn="tl" rotWithShape="0">
              <a:srgbClr val="333333">
                <a:alpha val="65000"/>
              </a:srgbClr>
            </a:outerShdw>
          </a:effectLst>
        </p:spPr>
      </p:pic>
      <p:sp>
        <p:nvSpPr>
          <p:cNvPr id="7" name="TextBox 6">
            <a:extLst>
              <a:ext uri="{FF2B5EF4-FFF2-40B4-BE49-F238E27FC236}">
                <a16:creationId xmlns:a16="http://schemas.microsoft.com/office/drawing/2014/main" id="{4FABAC20-7243-9FC0-81C6-A33DB1BC7E1E}"/>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(c): Select “Agreed” </a:t>
            </a:r>
            <a:endParaRPr lang="en-US" dirty="0"/>
          </a:p>
        </p:txBody>
      </p:sp>
    </p:spTree>
    <p:extLst>
      <p:ext uri="{BB962C8B-B14F-4D97-AF65-F5344CB8AC3E}">
        <p14:creationId xmlns:p14="http://schemas.microsoft.com/office/powerpoint/2010/main" val="184901446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a:xfrm>
            <a:off x="838200" y="392113"/>
            <a:ext cx="10515600" cy="329074"/>
          </a:xfrm>
        </p:spPr>
        <p:txBody>
          <a:bodyPr>
            <a:noAutofit/>
          </a:bodyPr>
          <a:lstStyle/>
          <a:p>
            <a:r>
              <a:rPr lang="en-US" sz="1800" b="1" dirty="0">
                <a:latin typeface="Calibri" panose="020F0502020204030204" pitchFamily="34" charset="0"/>
                <a:ea typeface="+mn-ea"/>
                <a:cs typeface="Times New Roman" panose="02020603050405020304" pitchFamily="18" charset="0"/>
              </a:rPr>
              <a:t>Step 8: Review the submitted information and click Register</a:t>
            </a:r>
          </a:p>
        </p:txBody>
      </p:sp>
      <p:pic>
        <p:nvPicPr>
          <p:cNvPr id="3" name="Picture 2" descr="Graphical user interface, text, email&#10;&#10;Description automatically generated">
            <a:extLst>
              <a:ext uri="{FF2B5EF4-FFF2-40B4-BE49-F238E27FC236}">
                <a16:creationId xmlns:a16="http://schemas.microsoft.com/office/drawing/2014/main" id="{6B77DFE8-9A82-D3D4-27D7-A86B1C5B37CF}"/>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307911" y="721187"/>
            <a:ext cx="10895044" cy="6057363"/>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144731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8108D6E-924B-4079-1AB1-ADB5646D6A28}"/>
              </a:ext>
            </a:extLst>
          </p:cNvPr>
          <p:cNvSpPr>
            <a:spLocks noGrp="1" noRot="1" noMove="1" noResize="1" noEditPoints="1" noAdjustHandles="1" noChangeArrowheads="1" noChangeShapeType="1"/>
          </p:cNvSpPr>
          <p:nvPr>
            <p:ph type="title"/>
          </p:nvPr>
        </p:nvSpPr>
        <p:spPr/>
        <p:txBody>
          <a:bodyPr>
            <a:noAutofit/>
          </a:bodyPr>
          <a:lstStyle/>
          <a:p>
            <a:r>
              <a:rPr lang="en-US" sz="1800" b="1" dirty="0">
                <a:latin typeface="Calibri" panose="020F0502020204030204" pitchFamily="34" charset="0"/>
                <a:ea typeface="+mn-ea"/>
                <a:cs typeface="Times New Roman" panose="02020603050405020304" pitchFamily="18" charset="0"/>
              </a:rPr>
              <a:t>Step 9: Wait for email notification to complete registration</a:t>
            </a:r>
          </a:p>
        </p:txBody>
      </p:sp>
      <p:sp>
        <p:nvSpPr>
          <p:cNvPr id="2" name="Content Placeholder 1">
            <a:extLst>
              <a:ext uri="{FF2B5EF4-FFF2-40B4-BE49-F238E27FC236}">
                <a16:creationId xmlns:a16="http://schemas.microsoft.com/office/drawing/2014/main" id="{C37B42CB-1D88-DC5C-EDD6-30A082CE0678}"/>
              </a:ext>
            </a:extLst>
          </p:cNvPr>
          <p:cNvSpPr>
            <a:spLocks noGrp="1"/>
          </p:cNvSpPr>
          <p:nvPr>
            <p:ph idx="1"/>
          </p:nvPr>
        </p:nvSpPr>
        <p:spPr>
          <a:xfrm>
            <a:off x="838200" y="1253331"/>
            <a:ext cx="10515600" cy="4351338"/>
          </a:xfrm>
        </p:spPr>
        <p:txBody>
          <a:bodyPr>
            <a:normAutofit/>
          </a:bodyPr>
          <a:lstStyle/>
          <a:p>
            <a:pPr algn="just"/>
            <a:r>
              <a:rPr lang="en-GB" sz="1800" dirty="0">
                <a:latin typeface="Calibri "/>
              </a:rPr>
              <a:t>Please note that the access link to the Supplier registered profile is sent from Oracle within up to 3 days. </a:t>
            </a:r>
          </a:p>
          <a:p>
            <a:pPr algn="just"/>
            <a:r>
              <a:rPr lang="en-GB" sz="1800" dirty="0">
                <a:latin typeface="Calibri "/>
              </a:rPr>
              <a:t>In case you have not received the access link after 3 days since registration,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In case you encounter errors with registration (e.g. system states Supplier already is registered), you should address for support to UNDP at the email address: </a:t>
            </a:r>
            <a:r>
              <a:rPr lang="en-GB" sz="1800" dirty="0">
                <a:latin typeface="Calibri "/>
                <a:hlinkClick r:id="rId2"/>
              </a:rPr>
              <a:t>sc.md@undp.org</a:t>
            </a:r>
            <a:r>
              <a:rPr lang="en-GB" sz="1800" dirty="0">
                <a:latin typeface="Calibri "/>
              </a:rPr>
              <a:t>.</a:t>
            </a:r>
          </a:p>
          <a:p>
            <a:pPr algn="just"/>
            <a:r>
              <a:rPr lang="en-GB" sz="1800" dirty="0">
                <a:latin typeface="Calibri "/>
              </a:rPr>
              <a:t>Computer firewall could block </a:t>
            </a:r>
            <a:r>
              <a:rPr lang="en-GB" sz="1800" i="1" dirty="0">
                <a:latin typeface="Calibri "/>
              </a:rPr>
              <a:t>oracle</a:t>
            </a:r>
            <a:r>
              <a:rPr lang="en-GB" sz="1800" dirty="0">
                <a:latin typeface="Calibri "/>
              </a:rPr>
              <a:t> or </a:t>
            </a:r>
            <a:r>
              <a:rPr lang="en-GB" sz="1800" i="1" dirty="0">
                <a:latin typeface="Calibri "/>
              </a:rPr>
              <a:t>undp.org extension </a:t>
            </a:r>
            <a:r>
              <a:rPr lang="en-GB" sz="1800" dirty="0">
                <a:latin typeface="Calibri "/>
              </a:rPr>
              <a:t>and Suppliers might not receive the Oracle notifications. Please turn down any firewalls on your computers to ensure receipt of email notification.</a:t>
            </a:r>
            <a:endParaRPr lang="en-US" sz="1800" dirty="0">
              <a:latin typeface="Calibri "/>
            </a:endParaRPr>
          </a:p>
        </p:txBody>
      </p:sp>
    </p:spTree>
    <p:extLst>
      <p:ext uri="{BB962C8B-B14F-4D97-AF65-F5344CB8AC3E}">
        <p14:creationId xmlns:p14="http://schemas.microsoft.com/office/powerpoint/2010/main" val="32889846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4EA51-BA5E-B73B-6643-DE7A58AAE0D9}"/>
              </a:ext>
            </a:extLst>
          </p:cNvPr>
          <p:cNvSpPr>
            <a:spLocks noGrp="1" noRot="1" noMove="1" noResize="1" noEditPoints="1" noAdjustHandles="1" noChangeArrowheads="1" noChangeShapeType="1"/>
          </p:cNvSpPr>
          <p:nvPr>
            <p:ph type="title"/>
          </p:nvPr>
        </p:nvSpPr>
        <p:spPr>
          <a:xfrm>
            <a:off x="429826" y="47223"/>
            <a:ext cx="3811482" cy="1677880"/>
          </a:xfrm>
        </p:spPr>
        <p:txBody>
          <a:bodyPr>
            <a:norm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1: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 Company name</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 Company/ Corporation or other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3. Supplier</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4. Select “Republic of Moldova”</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5. Enter IDNO from Registration Document</a:t>
            </a: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
        <p:nvSpPr>
          <p:cNvPr id="4" name="Title 1">
            <a:extLst>
              <a:ext uri="{FF2B5EF4-FFF2-40B4-BE49-F238E27FC236}">
                <a16:creationId xmlns:a16="http://schemas.microsoft.com/office/drawing/2014/main" id="{6B510D79-4F93-FCC3-1BE6-AEC8D21457BC}"/>
              </a:ext>
            </a:extLst>
          </p:cNvPr>
          <p:cNvSpPr txBox="1">
            <a:spLocks noGrp="1" noRot="1" noMove="1" noResize="1" noEditPoints="1" noAdjustHandles="1" noChangeArrowheads="1" noChangeShapeType="1"/>
          </p:cNvSpPr>
          <p:nvPr/>
        </p:nvSpPr>
        <p:spPr>
          <a:xfrm>
            <a:off x="4241308" y="374064"/>
            <a:ext cx="5321792" cy="152575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6. Select “Republic of Moldova”</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7. First name of the company’s representative authorized to sign contracts </a:t>
            </a:r>
          </a:p>
          <a:p>
            <a:pPr>
              <a:lnSpc>
                <a:spcPct val="107000"/>
              </a:lnSpc>
              <a:spcBef>
                <a:spcPts val="0"/>
              </a:spcBef>
            </a:pPr>
            <a:r>
              <a:rPr lang="en-US" sz="1200" dirty="0">
                <a:latin typeface="Calibri" panose="020F0502020204030204" pitchFamily="34" charset="0"/>
                <a:cs typeface="Times New Roman" panose="02020603050405020304" pitchFamily="18" charset="0"/>
              </a:rPr>
              <a:t>8. Last name of the above representative</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9. Email address </a:t>
            </a:r>
          </a:p>
          <a:p>
            <a:pPr marR="0" lvl="0">
              <a:lnSpc>
                <a:spcPct val="107000"/>
              </a:lnSpc>
              <a:spcBef>
                <a:spcPts val="0"/>
              </a:spcBef>
              <a:spcAft>
                <a:spcPts val="0"/>
              </a:spcAft>
            </a:pPr>
            <a:r>
              <a:rPr lang="en-US" sz="1200" dirty="0">
                <a:latin typeface="Calibri" panose="020F0502020204030204" pitchFamily="34" charset="0"/>
                <a:cs typeface="Times New Roman" panose="02020603050405020304" pitchFamily="18" charset="0"/>
              </a:rPr>
              <a:t>10. See point 9</a:t>
            </a:r>
          </a:p>
          <a:p>
            <a:pPr>
              <a:lnSpc>
                <a:spcPct val="107000"/>
              </a:lnSpc>
              <a:spcBef>
                <a:spcPts val="0"/>
              </a:spcBef>
            </a:pP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pic>
        <p:nvPicPr>
          <p:cNvPr id="6" name="Picture 5" descr="Graphical user interface, application&#10;&#10;Description automatically generated">
            <a:extLst>
              <a:ext uri="{FF2B5EF4-FFF2-40B4-BE49-F238E27FC236}">
                <a16:creationId xmlns:a16="http://schemas.microsoft.com/office/drawing/2014/main" id="{0437BF56-964A-AA5D-B4C9-7F3E964D3F7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429826" y="1558900"/>
            <a:ext cx="10371443" cy="5085676"/>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929221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 text, application, email&#10;&#10;Description automatically generated">
            <a:extLst>
              <a:ext uri="{FF2B5EF4-FFF2-40B4-BE49-F238E27FC236}">
                <a16:creationId xmlns:a16="http://schemas.microsoft.com/office/drawing/2014/main" id="{91097952-E7BF-F8AE-D86B-342C40CEF9F4}"/>
              </a:ext>
            </a:extLst>
          </p:cNvPr>
          <p:cNvPicPr>
            <a:picLocks noGrp="1" noRot="1" noChangeAspect="1" noMove="1" noResize="1" noEditPoints="1" noAdjustHandles="1" noChangeArrowheads="1" noChangeShapeType="1" noCrop="1"/>
          </p:cNvPicPr>
          <p:nvPr>
            <p:ph idx="1"/>
          </p:nvPr>
        </p:nvPicPr>
        <p:blipFill>
          <a:blip r:embed="rId3">
            <a:extLst>
              <a:ext uri="{28A0092B-C50C-407E-A947-70E740481C1C}">
                <a14:useLocalDpi xmlns:a14="http://schemas.microsoft.com/office/drawing/2010/main" val="0"/>
              </a:ext>
            </a:extLst>
          </a:blip>
          <a:stretch>
            <a:fillRect/>
          </a:stretch>
        </p:blipFill>
        <p:spPr>
          <a:xfrm>
            <a:off x="429826" y="1468624"/>
            <a:ext cx="10893800" cy="5342153"/>
          </a:xfrm>
          <a:prstGeom prst="rect">
            <a:avLst/>
          </a:prstGeom>
          <a:ln>
            <a:noFill/>
          </a:ln>
          <a:effectLst>
            <a:outerShdw blurRad="292100" dist="139700" dir="2700000" algn="tl" rotWithShape="0">
              <a:srgbClr val="333333">
                <a:alpha val="65000"/>
              </a:srgbClr>
            </a:outerShdw>
          </a:effectLst>
        </p:spPr>
      </p:pic>
      <p:sp>
        <p:nvSpPr>
          <p:cNvPr id="15" name="Title 1">
            <a:extLst>
              <a:ext uri="{FF2B5EF4-FFF2-40B4-BE49-F238E27FC236}">
                <a16:creationId xmlns:a16="http://schemas.microsoft.com/office/drawing/2014/main" id="{34D2313A-6552-2834-593C-C0689BD52F2C}"/>
              </a:ext>
            </a:extLst>
          </p:cNvPr>
          <p:cNvSpPr>
            <a:spLocks noGrp="1"/>
          </p:cNvSpPr>
          <p:nvPr>
            <p:ph type="title"/>
          </p:nvPr>
        </p:nvSpPr>
        <p:spPr>
          <a:xfrm>
            <a:off x="429826" y="47223"/>
            <a:ext cx="5666174" cy="1679306"/>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2: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11.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the appropriate value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12. Type in phone number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13. Tick-off “Administrative contact” for contact person who will be responsible for profile management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14. Provided the box from point 13 was selected, tick-off “Request user account”</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15. Keep all the values listed in the “Roles” section</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5113199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application&#10;&#10;Description automatically generated">
            <a:extLst>
              <a:ext uri="{FF2B5EF4-FFF2-40B4-BE49-F238E27FC236}">
                <a16:creationId xmlns:a16="http://schemas.microsoft.com/office/drawing/2014/main" id="{7C171930-E4E1-F62E-6E2B-7C32D8D30D01}"/>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5330"/>
          <a:stretch/>
        </p:blipFill>
        <p:spPr>
          <a:xfrm>
            <a:off x="336611" y="1429333"/>
            <a:ext cx="11348622" cy="5282186"/>
          </a:xfrm>
          <a:prstGeom prst="rect">
            <a:avLst/>
          </a:prstGeom>
          <a:ln>
            <a:noFill/>
          </a:ln>
          <a:effectLst>
            <a:outerShdw blurRad="292100" dist="139700" dir="2700000" algn="tl" rotWithShape="0">
              <a:srgbClr val="333333">
                <a:alpha val="65000"/>
              </a:srgbClr>
            </a:outerShdw>
          </a:effectLst>
        </p:spPr>
      </p:pic>
      <p:sp>
        <p:nvSpPr>
          <p:cNvPr id="11" name="Rectangle 10">
            <a:extLst>
              <a:ext uri="{FF2B5EF4-FFF2-40B4-BE49-F238E27FC236}">
                <a16:creationId xmlns:a16="http://schemas.microsoft.com/office/drawing/2014/main" id="{194D277E-B732-CEB2-0D4F-9C9CEAD705F5}"/>
              </a:ext>
            </a:extLst>
          </p:cNvPr>
          <p:cNvSpPr>
            <a:spLocks noGrp="1" noRot="1" noMove="1" noResize="1" noEditPoints="1" noAdjustHandles="1" noChangeArrowheads="1" noChangeShapeType="1"/>
          </p:cNvSpPr>
          <p:nvPr/>
        </p:nvSpPr>
        <p:spPr>
          <a:xfrm>
            <a:off x="3409025" y="5646198"/>
            <a:ext cx="2237173"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and add contact from Step 2</a:t>
            </a:r>
          </a:p>
        </p:txBody>
      </p:sp>
      <p:sp>
        <p:nvSpPr>
          <p:cNvPr id="14" name="Title 1">
            <a:extLst>
              <a:ext uri="{FF2B5EF4-FFF2-40B4-BE49-F238E27FC236}">
                <a16:creationId xmlns:a16="http://schemas.microsoft.com/office/drawing/2014/main" id="{955BCF45-CB5A-A9A8-28BF-45E013D70EDC}"/>
              </a:ext>
            </a:extLst>
          </p:cNvPr>
          <p:cNvSpPr>
            <a:spLocks noGrp="1"/>
          </p:cNvSpPr>
          <p:nvPr>
            <p:ph type="title"/>
          </p:nvPr>
        </p:nvSpPr>
        <p:spPr>
          <a:xfrm>
            <a:off x="429826" y="47222"/>
            <a:ext cx="5666174" cy="1985763"/>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3: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16. </a:t>
            </a:r>
            <a:r>
              <a:rPr lang="en-US" sz="1200" dirty="0">
                <a:effectLst/>
                <a:latin typeface="Calibri" panose="020F0502020204030204" pitchFamily="34" charset="0"/>
                <a:ea typeface="Calibri" panose="020F0502020204030204" pitchFamily="34" charset="0"/>
                <a:cs typeface="Times New Roman" panose="02020603050405020304" pitchFamily="18" charset="0"/>
              </a:rPr>
              <a:t>Type “MDA”</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17. Type in legal address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18. Type in name of city as stated in legal address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19. Keep all three options selected</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20. Click on “Actions” button and select the person listed as </a:t>
            </a:r>
            <a:r>
              <a:rPr lang="en-US" sz="1200" dirty="0">
                <a:effectLst/>
                <a:highlight>
                  <a:srgbClr val="FFFF00"/>
                </a:highlight>
                <a:latin typeface="Calibri" panose="020F0502020204030204" pitchFamily="34" charset="0"/>
                <a:ea typeface="Calibri" panose="020F0502020204030204" pitchFamily="34" charset="0"/>
                <a:cs typeface="Times New Roman" panose="02020603050405020304" pitchFamily="18" charset="0"/>
              </a:rPr>
              <a:t>administrative contact.</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6390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Graphical user interface, text, application, email&#10;&#10;Description automatically generated">
            <a:extLst>
              <a:ext uri="{FF2B5EF4-FFF2-40B4-BE49-F238E27FC236}">
                <a16:creationId xmlns:a16="http://schemas.microsoft.com/office/drawing/2014/main" id="{9EF32196-CDC8-E946-BE91-A581885A16BA}"/>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15791"/>
          <a:stretch/>
        </p:blipFill>
        <p:spPr>
          <a:xfrm>
            <a:off x="337352" y="1154631"/>
            <a:ext cx="11484927" cy="4740142"/>
          </a:xfrm>
          <a:prstGeom prst="rect">
            <a:avLst/>
          </a:prstGeom>
          <a:ln>
            <a:noFill/>
          </a:ln>
          <a:effectLst>
            <a:outerShdw blurRad="292100" dist="139700" dir="2700000" algn="tl" rotWithShape="0">
              <a:srgbClr val="333333">
                <a:alpha val="65000"/>
              </a:srgbClr>
            </a:outerShdw>
          </a:effectLst>
        </p:spPr>
      </p:pic>
      <p:sp>
        <p:nvSpPr>
          <p:cNvPr id="10" name="Title 1">
            <a:extLst>
              <a:ext uri="{FF2B5EF4-FFF2-40B4-BE49-F238E27FC236}">
                <a16:creationId xmlns:a16="http://schemas.microsoft.com/office/drawing/2014/main" id="{246CFC71-069E-DD54-73F4-73FAAAF75238}"/>
              </a:ext>
            </a:extLst>
          </p:cNvPr>
          <p:cNvSpPr txBox="1">
            <a:spLocks/>
          </p:cNvSpPr>
          <p:nvPr/>
        </p:nvSpPr>
        <p:spPr>
          <a:xfrm>
            <a:off x="429826" y="0"/>
            <a:ext cx="5666174" cy="198576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7000"/>
              </a:lnSpc>
              <a:spcBef>
                <a:spcPts val="0"/>
              </a:spcBef>
            </a:pPr>
            <a:r>
              <a:rPr lang="en-US" sz="1800" b="1" dirty="0">
                <a:latin typeface="Calibri" panose="020F0502020204030204" pitchFamily="34" charset="0"/>
                <a:cs typeface="Times New Roman" panose="02020603050405020304" pitchFamily="18" charset="0"/>
              </a:rPr>
              <a:t>Step 4: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21. Tick-off the box</a:t>
            </a:r>
            <a:br>
              <a:rPr lang="en-US" sz="18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64944067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Content Placeholder 4" descr="Graphical user interface&#10;&#10;Description automatically generated">
            <a:extLst>
              <a:ext uri="{FF2B5EF4-FFF2-40B4-BE49-F238E27FC236}">
                <a16:creationId xmlns:a16="http://schemas.microsoft.com/office/drawing/2014/main" id="{0FF16330-D480-2273-48CC-0CB7F7B79426}"/>
              </a:ext>
            </a:extLst>
          </p:cNvPr>
          <p:cNvPicPr>
            <a:picLocks noGrp="1" noRot="1" noChangeAspect="1" noMove="1" noResize="1" noEditPoints="1" noAdjustHandles="1" noChangeArrowheads="1" noChangeShapeType="1" noCrop="1"/>
          </p:cNvPicPr>
          <p:nvPr>
            <p:ph idx="1"/>
          </p:nvPr>
        </p:nvPicPr>
        <p:blipFill rotWithShape="1">
          <a:blip r:embed="rId2">
            <a:extLst>
              <a:ext uri="{28A0092B-C50C-407E-A947-70E740481C1C}">
                <a14:useLocalDpi xmlns:a14="http://schemas.microsoft.com/office/drawing/2010/main" val="0"/>
              </a:ext>
            </a:extLst>
          </a:blip>
          <a:srcRect b="8571"/>
          <a:stretch/>
        </p:blipFill>
        <p:spPr>
          <a:xfrm>
            <a:off x="429826" y="1784475"/>
            <a:ext cx="11129602" cy="4962553"/>
          </a:xfrm>
          <a:prstGeom prst="rect">
            <a:avLst/>
          </a:prstGeom>
          <a:ln>
            <a:noFill/>
          </a:ln>
          <a:effectLst>
            <a:outerShdw blurRad="292100" dist="139700" dir="2700000" algn="tl" rotWithShape="0">
              <a:srgbClr val="333333">
                <a:alpha val="65000"/>
              </a:srgbClr>
            </a:outerShdw>
          </a:effectLst>
        </p:spPr>
      </p:pic>
      <p:sp>
        <p:nvSpPr>
          <p:cNvPr id="12" name="Title 1">
            <a:extLst>
              <a:ext uri="{FF2B5EF4-FFF2-40B4-BE49-F238E27FC236}">
                <a16:creationId xmlns:a16="http://schemas.microsoft.com/office/drawing/2014/main" id="{F964E4A1-4025-4370-D1B2-DE097B4BFCF9}"/>
              </a:ext>
            </a:extLst>
          </p:cNvPr>
          <p:cNvSpPr>
            <a:spLocks noGrp="1"/>
          </p:cNvSpPr>
          <p:nvPr>
            <p:ph type="title"/>
          </p:nvPr>
        </p:nvSpPr>
        <p:spPr>
          <a:xfrm>
            <a:off x="429826" y="47222"/>
            <a:ext cx="5666174" cy="2260972"/>
          </a:xfrm>
        </p:spPr>
        <p:txBody>
          <a:bodyPr>
            <a:noAutofit/>
          </a:bodyPr>
          <a:lstStyle/>
          <a:p>
            <a:pPr marR="0" lvl="0">
              <a:lnSpc>
                <a:spcPct val="107000"/>
              </a:lnSpc>
              <a:spcBef>
                <a:spcPts val="0"/>
              </a:spcBef>
              <a:spcAft>
                <a:spcPts val="0"/>
              </a:spcAft>
            </a:pPr>
            <a:r>
              <a:rPr lang="en-US" sz="1800" b="1" dirty="0">
                <a:latin typeface="Calibri" panose="020F0502020204030204" pitchFamily="34" charset="0"/>
                <a:cs typeface="Times New Roman" panose="02020603050405020304" pitchFamily="18" charset="0"/>
              </a:rPr>
              <a:t>Step 5: Fill in the information below: </a:t>
            </a:r>
            <a:br>
              <a:rPr lang="en-US" sz="1200" dirty="0">
                <a:latin typeface="Calibri" panose="020F0502020204030204" pitchFamily="34" charset="0"/>
                <a:cs typeface="Times New Roman" panose="02020603050405020304" pitchFamily="18" charset="0"/>
              </a:rPr>
            </a:br>
            <a:r>
              <a:rPr lang="en-US" sz="1200" dirty="0">
                <a:latin typeface="Calibri" panose="020F0502020204030204" pitchFamily="34" charset="0"/>
                <a:cs typeface="Times New Roman" panose="02020603050405020304" pitchFamily="18" charset="0"/>
              </a:rPr>
              <a:t>22. </a:t>
            </a:r>
            <a:r>
              <a:rPr lang="en-US" sz="1200" dirty="0">
                <a:effectLst/>
                <a:latin typeface="Calibri" panose="020F0502020204030204" pitchFamily="34" charset="0"/>
                <a:ea typeface="Calibri" panose="020F0502020204030204" pitchFamily="34" charset="0"/>
                <a:cs typeface="Times New Roman" panose="02020603050405020304" pitchFamily="18" charset="0"/>
              </a:rPr>
              <a:t>Select bank name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23. Select bank branch</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24. Type in account number</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25. Type in IBAN (24 characters)</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26. Select currency code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27. Type in account name using the format from template</a:t>
            </a:r>
            <a:br>
              <a:rPr lang="en-US" sz="1200" dirty="0">
                <a:effectLst/>
                <a:latin typeface="Calibri" panose="020F0502020204030204" pitchFamily="34" charset="0"/>
                <a:ea typeface="Calibri" panose="020F0502020204030204" pitchFamily="34" charset="0"/>
                <a:cs typeface="Times New Roman" panose="02020603050405020304" pitchFamily="18" charset="0"/>
              </a:rPr>
            </a:br>
            <a:r>
              <a:rPr lang="en-US" sz="1200" dirty="0">
                <a:effectLst/>
                <a:latin typeface="Calibri" panose="020F0502020204030204" pitchFamily="34" charset="0"/>
                <a:ea typeface="Calibri" panose="020F0502020204030204" pitchFamily="34" charset="0"/>
                <a:cs typeface="Times New Roman" panose="02020603050405020304" pitchFamily="18" charset="0"/>
              </a:rPr>
              <a:t>28. Select “Checking”</a:t>
            </a:r>
            <a:br>
              <a:rPr lang="en-US" sz="18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effectLst/>
                <a:latin typeface="Calibri" panose="020F0502020204030204" pitchFamily="34" charset="0"/>
                <a:ea typeface="Calibri" panose="020F0502020204030204" pitchFamily="34" charset="0"/>
                <a:cs typeface="Times New Roman" panose="02020603050405020304" pitchFamily="18" charset="0"/>
              </a:rPr>
            </a:br>
            <a:br>
              <a:rPr lang="en-US" sz="1200" dirty="0">
                <a:latin typeface="Calibri" panose="020F0502020204030204" pitchFamily="34" charset="0"/>
                <a:cs typeface="Times New Roman" panose="02020603050405020304" pitchFamily="18" charset="0"/>
              </a:rPr>
            </a:br>
            <a:endParaRPr lang="en-US" sz="1200" dirty="0">
              <a:latin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28513593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screenshot of a computer&#10;&#10;Description automatically generated">
            <a:extLst>
              <a:ext uri="{FF2B5EF4-FFF2-40B4-BE49-F238E27FC236}">
                <a16:creationId xmlns:a16="http://schemas.microsoft.com/office/drawing/2014/main" id="{C04CF7FE-C723-B2FB-7276-1FDDD0BFFC84}"/>
              </a:ext>
            </a:extLst>
          </p:cNvPr>
          <p:cNvPicPr>
            <a:picLocks noGrp="1" noRot="1" noChangeAspect="1" noMove="1" noResize="1" noEditPoints="1" noAdjustHandles="1" noChangeArrowheads="1" noChangeShapeType="1" noCrop="1"/>
          </p:cNvPicPr>
          <p:nvPr/>
        </p:nvPicPr>
        <p:blipFill>
          <a:blip r:embed="rId2">
            <a:extLst>
              <a:ext uri="{28A0092B-C50C-407E-A947-70E740481C1C}">
                <a14:useLocalDpi xmlns:a14="http://schemas.microsoft.com/office/drawing/2010/main" val="0"/>
              </a:ext>
            </a:extLst>
          </a:blip>
          <a:stretch>
            <a:fillRect/>
          </a:stretch>
        </p:blipFill>
        <p:spPr>
          <a:xfrm>
            <a:off x="169310" y="729402"/>
            <a:ext cx="11727952" cy="5895334"/>
          </a:xfrm>
          <a:prstGeom prst="rect">
            <a:avLst/>
          </a:prstGeom>
          <a:ln>
            <a:noFill/>
          </a:ln>
          <a:effectLst>
            <a:outerShdw blurRad="292100" dist="139700" dir="2700000" algn="tl" rotWithShape="0">
              <a:srgbClr val="333333">
                <a:alpha val="65000"/>
              </a:srgbClr>
            </a:outerShdw>
          </a:effectLst>
        </p:spPr>
      </p:pic>
      <p:sp>
        <p:nvSpPr>
          <p:cNvPr id="10" name="TextBox 9">
            <a:extLst>
              <a:ext uri="{FF2B5EF4-FFF2-40B4-BE49-F238E27FC236}">
                <a16:creationId xmlns:a16="http://schemas.microsoft.com/office/drawing/2014/main" id="{B22A60CC-906B-3FE8-C0E4-C4236D03A7EB}"/>
              </a:ext>
            </a:extLst>
          </p:cNvPr>
          <p:cNvSpPr txBox="1"/>
          <p:nvPr/>
        </p:nvSpPr>
        <p:spPr>
          <a:xfrm>
            <a:off x="294738" y="233264"/>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6: Choose category</a:t>
            </a:r>
            <a:endParaRPr lang="en-US" dirty="0"/>
          </a:p>
        </p:txBody>
      </p:sp>
    </p:spTree>
    <p:extLst>
      <p:ext uri="{BB962C8B-B14F-4D97-AF65-F5344CB8AC3E}">
        <p14:creationId xmlns:p14="http://schemas.microsoft.com/office/powerpoint/2010/main" val="77736292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Box 8">
            <a:extLst>
              <a:ext uri="{FF2B5EF4-FFF2-40B4-BE49-F238E27FC236}">
                <a16:creationId xmlns:a16="http://schemas.microsoft.com/office/drawing/2014/main" id="{61725A4E-175B-0944-1485-0E06F1CE120C}"/>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(a): Upload </a:t>
            </a:r>
            <a:r>
              <a:rPr lang="en-US" b="1" dirty="0">
                <a:latin typeface="Calibri" panose="020F0502020204030204" pitchFamily="34" charset="0"/>
                <a:cs typeface="Times New Roman" panose="02020603050405020304" pitchFamily="18" charset="0"/>
              </a:rPr>
              <a:t>Registration Certificate</a:t>
            </a:r>
            <a:endParaRPr lang="en-US" dirty="0"/>
          </a:p>
        </p:txBody>
      </p:sp>
      <p:cxnSp>
        <p:nvCxnSpPr>
          <p:cNvPr id="4" name="Straight Arrow Connector 3">
            <a:extLst>
              <a:ext uri="{FF2B5EF4-FFF2-40B4-BE49-F238E27FC236}">
                <a16:creationId xmlns:a16="http://schemas.microsoft.com/office/drawing/2014/main" id="{E499E248-3198-6A95-79FF-2F81B4C84800}"/>
              </a:ext>
            </a:extLst>
          </p:cNvPr>
          <p:cNvCxnSpPr>
            <a:cxnSpLocks noGrp="1" noRot="1" noMove="1" noResize="1" noEditPoints="1" noAdjustHandles="1" noChangeArrowheads="1" noChangeShapeType="1"/>
          </p:cNvCxnSpPr>
          <p:nvPr/>
        </p:nvCxnSpPr>
        <p:spPr>
          <a:xfrm>
            <a:off x="11338560" y="370114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pic>
        <p:nvPicPr>
          <p:cNvPr id="5" name="Picture 4" descr="Graphical user interface, text, email&#10;&#10;Description automatically generated">
            <a:extLst>
              <a:ext uri="{FF2B5EF4-FFF2-40B4-BE49-F238E27FC236}">
                <a16:creationId xmlns:a16="http://schemas.microsoft.com/office/drawing/2014/main" id="{94C3634F-C778-762E-667F-8E2334B17868}"/>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t="-6072" b="29603"/>
          <a:stretch/>
        </p:blipFill>
        <p:spPr>
          <a:xfrm>
            <a:off x="368423" y="508246"/>
            <a:ext cx="11570563" cy="4333949"/>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AABC146E-893D-2991-E634-69402F1279B8}"/>
              </a:ext>
            </a:extLst>
          </p:cNvPr>
          <p:cNvSpPr>
            <a:spLocks/>
          </p:cNvSpPr>
          <p:nvPr/>
        </p:nvSpPr>
        <p:spPr>
          <a:xfrm>
            <a:off x="10296618" y="3341023"/>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cxnSp>
        <p:nvCxnSpPr>
          <p:cNvPr id="8" name="Straight Arrow Connector 7">
            <a:extLst>
              <a:ext uri="{FF2B5EF4-FFF2-40B4-BE49-F238E27FC236}">
                <a16:creationId xmlns:a16="http://schemas.microsoft.com/office/drawing/2014/main" id="{3B2B3F22-0613-7C3E-DB8A-85486D5DD22F}"/>
              </a:ext>
            </a:extLst>
          </p:cNvPr>
          <p:cNvCxnSpPr/>
          <p:nvPr/>
        </p:nvCxnSpPr>
        <p:spPr>
          <a:xfrm>
            <a:off x="11338560" y="3701143"/>
            <a:ext cx="217714" cy="36483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40138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Graphical user interface, text, application, email&#10;&#10;Description automatically generated">
            <a:extLst>
              <a:ext uri="{FF2B5EF4-FFF2-40B4-BE49-F238E27FC236}">
                <a16:creationId xmlns:a16="http://schemas.microsoft.com/office/drawing/2014/main" id="{B7225126-4F64-B8BF-6DBC-C34BD004331D}"/>
              </a:ext>
            </a:extLst>
          </p:cNvPr>
          <p:cNvPicPr>
            <a:picLocks noGrp="1" noRot="1" noChangeAspect="1" noMove="1" noResize="1" noEditPoints="1" noAdjustHandles="1" noChangeArrowheads="1" noChangeShapeType="1" noCrop="1"/>
          </p:cNvPicPr>
          <p:nvPr/>
        </p:nvPicPr>
        <p:blipFill rotWithShape="1">
          <a:blip r:embed="rId2">
            <a:extLst>
              <a:ext uri="{28A0092B-C50C-407E-A947-70E740481C1C}">
                <a14:useLocalDpi xmlns:a14="http://schemas.microsoft.com/office/drawing/2010/main" val="0"/>
              </a:ext>
            </a:extLst>
          </a:blip>
          <a:srcRect b="23858"/>
          <a:stretch/>
        </p:blipFill>
        <p:spPr>
          <a:xfrm>
            <a:off x="241472" y="935441"/>
            <a:ext cx="11832159" cy="4417795"/>
          </a:xfrm>
          <a:prstGeom prst="rect">
            <a:avLst/>
          </a:prstGeom>
          <a:ln>
            <a:noFill/>
          </a:ln>
          <a:effectLst>
            <a:outerShdw blurRad="292100" dist="139700" dir="2700000" algn="tl" rotWithShape="0">
              <a:srgbClr val="333333">
                <a:alpha val="65000"/>
              </a:srgbClr>
            </a:outerShdw>
          </a:effectLst>
        </p:spPr>
      </p:pic>
      <p:sp>
        <p:nvSpPr>
          <p:cNvPr id="6" name="Rectangle 5">
            <a:extLst>
              <a:ext uri="{FF2B5EF4-FFF2-40B4-BE49-F238E27FC236}">
                <a16:creationId xmlns:a16="http://schemas.microsoft.com/office/drawing/2014/main" id="{4696C5C6-53F6-CBEE-8267-E39AD0BF2046}"/>
              </a:ext>
            </a:extLst>
          </p:cNvPr>
          <p:cNvSpPr>
            <a:spLocks noGrp="1" noRot="1" noMove="1" noResize="1" noEditPoints="1" noAdjustHandles="1" noChangeArrowheads="1" noChangeShapeType="1"/>
          </p:cNvSpPr>
          <p:nvPr/>
        </p:nvSpPr>
        <p:spPr>
          <a:xfrm>
            <a:off x="10429124" y="4283105"/>
            <a:ext cx="1393794" cy="337352"/>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Select Next Section</a:t>
            </a:r>
          </a:p>
        </p:txBody>
      </p:sp>
      <p:sp>
        <p:nvSpPr>
          <p:cNvPr id="7" name="TextBox 6">
            <a:extLst>
              <a:ext uri="{FF2B5EF4-FFF2-40B4-BE49-F238E27FC236}">
                <a16:creationId xmlns:a16="http://schemas.microsoft.com/office/drawing/2014/main" id="{F1693940-5A45-34A5-EBD9-304AA4D0ABE1}"/>
              </a:ext>
            </a:extLst>
          </p:cNvPr>
          <p:cNvSpPr txBox="1"/>
          <p:nvPr/>
        </p:nvSpPr>
        <p:spPr>
          <a:xfrm>
            <a:off x="241472" y="251019"/>
            <a:ext cx="6094520" cy="369332"/>
          </a:xfrm>
          <a:prstGeom prst="rect">
            <a:avLst/>
          </a:prstGeom>
          <a:noFill/>
        </p:spPr>
        <p:txBody>
          <a:bodyPr wrap="square">
            <a:spAutoFit/>
          </a:bodyPr>
          <a:lstStyle/>
          <a:p>
            <a:r>
              <a:rPr lang="en-US" sz="1800" b="1" dirty="0">
                <a:latin typeface="Calibri" panose="020F0502020204030204" pitchFamily="34" charset="0"/>
                <a:cs typeface="Times New Roman" panose="02020603050405020304" pitchFamily="18" charset="0"/>
              </a:rPr>
              <a:t>Step 7 (b): Upload Proof of Banking  </a:t>
            </a:r>
            <a:endParaRPr lang="en-US" dirty="0"/>
          </a:p>
        </p:txBody>
      </p:sp>
      <p:cxnSp>
        <p:nvCxnSpPr>
          <p:cNvPr id="2" name="Straight Arrow Connector 1">
            <a:extLst>
              <a:ext uri="{FF2B5EF4-FFF2-40B4-BE49-F238E27FC236}">
                <a16:creationId xmlns:a16="http://schemas.microsoft.com/office/drawing/2014/main" id="{791E7167-D1CA-7501-28EB-29AA6645F690}"/>
              </a:ext>
            </a:extLst>
          </p:cNvPr>
          <p:cNvCxnSpPr>
            <a:cxnSpLocks noGrp="1" noRot="1" noMove="1" noResize="1" noEditPoints="1" noAdjustHandles="1" noChangeArrowheads="1" noChangeShapeType="1"/>
          </p:cNvCxnSpPr>
          <p:nvPr/>
        </p:nvCxnSpPr>
        <p:spPr>
          <a:xfrm>
            <a:off x="11434355" y="4699463"/>
            <a:ext cx="217714" cy="287383"/>
          </a:xfrm>
          <a:prstGeom prst="straightConnector1">
            <a:avLst/>
          </a:prstGeom>
          <a:ln w="9525" cap="flat" cmpd="sng" algn="ctr">
            <a:solidFill>
              <a:srgbClr val="FF0000"/>
            </a:solidFill>
            <a:prstDash val="solid"/>
            <a:round/>
            <a:headEnd type="none" w="med" len="med"/>
            <a:tailEnd type="arrow" w="med" len="med"/>
          </a:ln>
        </p:spPr>
        <p:style>
          <a:lnRef idx="0">
            <a:scrgbClr r="0" g="0" b="0"/>
          </a:lnRef>
          <a:fillRef idx="0">
            <a:scrgbClr r="0" g="0" b="0"/>
          </a:fillRef>
          <a:effectRef idx="0">
            <a:scrgbClr r="0" g="0" b="0"/>
          </a:effectRef>
          <a:fontRef idx="minor">
            <a:schemeClr val="tx1"/>
          </a:fontRef>
        </p:style>
      </p:cxnSp>
      <p:sp>
        <p:nvSpPr>
          <p:cNvPr id="10" name="Rectangle 9">
            <a:extLst>
              <a:ext uri="{FF2B5EF4-FFF2-40B4-BE49-F238E27FC236}">
                <a16:creationId xmlns:a16="http://schemas.microsoft.com/office/drawing/2014/main" id="{6CCA3AAB-D4CD-196E-BF33-96F5A3FD1B4C}"/>
              </a:ext>
            </a:extLst>
          </p:cNvPr>
          <p:cNvSpPr>
            <a:spLocks noGrp="1" noRot="1" noMove="1" noResize="1" noEditPoints="1" noAdjustHandles="1" noChangeArrowheads="1" noChangeShapeType="1"/>
          </p:cNvSpPr>
          <p:nvPr/>
        </p:nvSpPr>
        <p:spPr>
          <a:xfrm>
            <a:off x="4996064" y="4615125"/>
            <a:ext cx="1393794" cy="168676"/>
          </a:xfrm>
          <a:prstGeom prst="rect">
            <a:avLst/>
          </a:prstGeom>
          <a:solidFill>
            <a:srgbClr val="FF0000"/>
          </a:solidFill>
        </p:spPr>
        <p:style>
          <a:lnRef idx="1">
            <a:schemeClr val="accent2"/>
          </a:lnRef>
          <a:fillRef idx="2">
            <a:schemeClr val="accent2"/>
          </a:fillRef>
          <a:effectRef idx="1">
            <a:schemeClr val="accent2"/>
          </a:effectRef>
          <a:fontRef idx="minor">
            <a:schemeClr val="dk1"/>
          </a:fontRef>
        </p:style>
        <p:txBody>
          <a:bodyPr rtlCol="0" anchor="ctr"/>
          <a:lstStyle/>
          <a:p>
            <a:pPr algn="ctr"/>
            <a:r>
              <a:rPr lang="en-US" sz="1100" b="1" dirty="0">
                <a:solidFill>
                  <a:schemeClr val="bg1"/>
                </a:solidFill>
              </a:rPr>
              <a:t>Upload here</a:t>
            </a:r>
          </a:p>
        </p:txBody>
      </p:sp>
      <p:cxnSp>
        <p:nvCxnSpPr>
          <p:cNvPr id="12" name="Straight Arrow Connector 11">
            <a:extLst>
              <a:ext uri="{FF2B5EF4-FFF2-40B4-BE49-F238E27FC236}">
                <a16:creationId xmlns:a16="http://schemas.microsoft.com/office/drawing/2014/main" id="{83B65824-AC0C-E83A-8CA4-031187E178E9}"/>
              </a:ext>
            </a:extLst>
          </p:cNvPr>
          <p:cNvCxnSpPr/>
          <p:nvPr/>
        </p:nvCxnSpPr>
        <p:spPr>
          <a:xfrm flipH="1">
            <a:off x="4495800" y="4699463"/>
            <a:ext cx="342900" cy="0"/>
          </a:xfrm>
          <a:prstGeom prst="straightConnector1">
            <a:avLst/>
          </a:prstGeom>
          <a:ln>
            <a:solidFill>
              <a:srgbClr val="FF000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5220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DC19C98045680645B5EA75129D66AA8D" ma:contentTypeVersion="21" ma:contentTypeDescription="Create a new document." ma:contentTypeScope="" ma:versionID="f5b7ceee28bfe40b5206a272d8503bf5">
  <xsd:schema xmlns:xsd="http://www.w3.org/2001/XMLSchema" xmlns:xs="http://www.w3.org/2001/XMLSchema" xmlns:p="http://schemas.microsoft.com/office/2006/metadata/properties" xmlns:ns2="9b430c72-c3f9-4799-9859-8c5e842af259" xmlns:ns3="766ed645-27df-4f60-bdb9-9c2623ab91d0" xmlns:ns4="c848efb5-fe8b-472d-a5a4-7e6e8984cb43" targetNamespace="http://schemas.microsoft.com/office/2006/metadata/properties" ma:root="true" ma:fieldsID="7a30eea4a3719c5eaa7d5770eb593cce" ns2:_="" ns3:_="" ns4:_="">
    <xsd:import namespace="9b430c72-c3f9-4799-9859-8c5e842af259"/>
    <xsd:import namespace="766ed645-27df-4f60-bdb9-9c2623ab91d0"/>
    <xsd:import namespace="c848efb5-fe8b-472d-a5a4-7e6e8984cb43"/>
    <xsd:element name="properties">
      <xsd:complexType>
        <xsd:sequence>
          <xsd:element name="documentManagement">
            <xsd:complexType>
              <xsd:all>
                <xsd:element ref="ns2:Category" minOccurs="0"/>
                <xsd:element ref="ns2:Record_x0020_type" minOccurs="0"/>
                <xsd:element ref="ns2:Level_x0020_of_x0020_confidentiality" minOccurs="0"/>
                <xsd:element ref="ns2:Retention_x0020_term" minOccurs="0"/>
                <xsd:element ref="ns2:Originating_x0020_format" minOccurs="0"/>
                <xsd:element ref="ns2:MediaServiceMetadata" minOccurs="0"/>
                <xsd:element ref="ns2:MediaServiceFastMetadata" minOccurs="0"/>
                <xsd:element ref="ns2:MediaServiceAutoTags" minOccurs="0"/>
                <xsd:element ref="ns2:MediaServiceOCR" minOccurs="0"/>
                <xsd:element ref="ns3:SharedWithUsers" minOccurs="0"/>
                <xsd:element ref="ns3:SharedWithDetails" minOccurs="0"/>
                <xsd:element ref="ns2:MediaServiceAutoKeyPoints" minOccurs="0"/>
                <xsd:element ref="ns2:MediaServiceKeyPoints" minOccurs="0"/>
                <xsd:element ref="ns2:MediaServiceGenerationTime" minOccurs="0"/>
                <xsd:element ref="ns2:MediaServiceEventHashCode" minOccurs="0"/>
                <xsd:element ref="ns2:MediaServiceDateTaken" minOccurs="0"/>
                <xsd:element ref="ns2:MediaServiceLocation" minOccurs="0"/>
                <xsd:element ref="ns2:MediaLengthInSeconds" minOccurs="0"/>
                <xsd:element ref="ns2:lcf76f155ced4ddcb4097134ff3c332f" minOccurs="0"/>
                <xsd:element ref="ns4: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b430c72-c3f9-4799-9859-8c5e842af259" elementFormDefault="qualified">
    <xsd:import namespace="http://schemas.microsoft.com/office/2006/documentManagement/types"/>
    <xsd:import namespace="http://schemas.microsoft.com/office/infopath/2007/PartnerControls"/>
    <xsd:element name="Category" ma:index="8" nillable="true" ma:displayName="Category" ma:format="Dropdown" ma:internalName="Category">
      <xsd:simpleType>
        <xsd:restriction base="dms:Choice">
          <xsd:enumeration value="Contract administration"/>
          <xsd:enumeration value="Evaluation"/>
          <xsd:enumeration value="Solicitation "/>
          <xsd:enumeration value="Tender"/>
        </xsd:restriction>
      </xsd:simpleType>
    </xsd:element>
    <xsd:element name="Record_x0020_type" ma:index="9" nillable="true" ma:displayName="Record type" ma:format="Dropdown" ma:internalName="Record_x0020_type">
      <xsd:simpleType>
        <xsd:restriction base="dms:Choice">
          <xsd:enumeration value="Announcement"/>
          <xsd:enumeration value="Award Notifications (includes Results Notification, Contract Award, Debriefing with unsuccessful bidders (if any))"/>
          <xsd:enumeration value="Bid Opening Record"/>
          <xsd:enumeration value="Bidding Documents"/>
          <xsd:enumeration value="Bids"/>
          <xsd:enumeration value="CAP/ACP/RACP Approval"/>
          <xsd:enumeration value="Civil Works Contract"/>
          <xsd:enumeration value="Clarifications"/>
          <xsd:enumeration value="Contract Amendment"/>
          <xsd:enumeration value="Contract for Professional Services"/>
          <xsd:enumeration value="Evaluation panel"/>
          <xsd:enumeration value="Evaluation Records (includes Admin Check, Technical Evaluation, Financial Evaluation and Final Evaluation Report)"/>
          <xsd:enumeration value="Individual Consultant/RLA"/>
          <xsd:enumeration value="Institutional Contract"/>
          <xsd:enumeration value="Purchase Order"/>
          <xsd:enumeration value="QA"/>
          <xsd:enumeration value="Reference Check"/>
          <xsd:enumeration value="Terms of Reference"/>
          <xsd:enumeration value="Vendor Documents"/>
          <xsd:enumeration value="Vendor form"/>
        </xsd:restriction>
      </xsd:simpleType>
    </xsd:element>
    <xsd:element name="Level_x0020_of_x0020_confidentiality" ma:index="10" nillable="true" ma:displayName="Level of confidentiality" ma:format="Dropdown" ma:internalName="Level_x0020_of_x0020_confidentiality">
      <xsd:simpleType>
        <xsd:restriction base="dms:Choice">
          <xsd:enumeration value="Confidential"/>
          <xsd:enumeration value="Shared"/>
        </xsd:restriction>
      </xsd:simpleType>
    </xsd:element>
    <xsd:element name="Retention_x0020_term" ma:index="11" nillable="true" ma:displayName="Retention term" ma:format="Dropdown" ma:internalName="Retention_x0020_term">
      <xsd:simpleType>
        <xsd:restriction base="dms:Choice">
          <xsd:enumeration value="Permanent"/>
          <xsd:enumeration value="Superseded"/>
          <xsd:enumeration value="7 years"/>
        </xsd:restriction>
      </xsd:simpleType>
    </xsd:element>
    <xsd:element name="Originating_x0020_format" ma:index="12" nillable="true" ma:displayName="Originating format" ma:format="Dropdown" ma:internalName="Originating_x0020_format">
      <xsd:simpleType>
        <xsd:restriction base="dms:Choice">
          <xsd:enumeration value="Electronic"/>
          <xsd:enumeration value="Paper &amp; electronic"/>
        </xsd:restriction>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DateTaken" ma:index="23" nillable="true" ma:displayName="MediaServiceDateTaken" ma:hidden="true" ma:internalName="MediaServiceDateTaken" ma:readOnly="true">
      <xsd:simpleType>
        <xsd:restriction base="dms:Text"/>
      </xsd:simpleType>
    </xsd:element>
    <xsd:element name="MediaServiceLocation" ma:index="24" nillable="true" ma:displayName="Location" ma:internalName="MediaServiceLocation" ma:readOnly="true">
      <xsd:simpleType>
        <xsd:restriction base="dms:Text"/>
      </xsd:simpleType>
    </xsd:element>
    <xsd:element name="MediaLengthInSeconds" ma:index="25" nillable="true" ma:displayName="Length (seconds)" ma:internalName="MediaLengthInSeconds" ma:readOnly="true">
      <xsd:simpleType>
        <xsd:restriction base="dms:Unknown"/>
      </xsd:simpleType>
    </xsd:element>
    <xsd:element name="lcf76f155ced4ddcb4097134ff3c332f" ma:index="27" nillable="true" ma:taxonomy="true" ma:internalName="lcf76f155ced4ddcb4097134ff3c332f" ma:taxonomyFieldName="MediaServiceImageTags" ma:displayName="Image Tags" ma:readOnly="false" ma:fieldId="{5cf76f15-5ced-4ddc-b409-7134ff3c332f}" ma:taxonomyMulti="true" ma:sspId="f8ebb0a5-c57d-4c3a-bec7-8a38252dd05c"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766ed645-27df-4f60-bdb9-9c2623ab91d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848efb5-fe8b-472d-a5a4-7e6e8984cb43" elementFormDefault="qualified">
    <xsd:import namespace="http://schemas.microsoft.com/office/2006/documentManagement/types"/>
    <xsd:import namespace="http://schemas.microsoft.com/office/infopath/2007/PartnerControls"/>
    <xsd:element name="TaxCatchAll" ma:index="28" nillable="true" ma:displayName="Taxonomy Catch All Column" ma:hidden="true" ma:list="{e9518208-ebf7-401d-aa72-76c524249f50}" ma:internalName="TaxCatchAll" ma:showField="CatchAllData" ma:web="c848efb5-fe8b-472d-a5a4-7e6e8984cb4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c848efb5-fe8b-472d-a5a4-7e6e8984cb43" xsi:nil="true"/>
    <Level_x0020_of_x0020_confidentiality xmlns="9b430c72-c3f9-4799-9859-8c5e842af259" xsi:nil="true"/>
    <Retention_x0020_term xmlns="9b430c72-c3f9-4799-9859-8c5e842af259" xsi:nil="true"/>
    <Record_x0020_type xmlns="9b430c72-c3f9-4799-9859-8c5e842af259" xsi:nil="true"/>
    <lcf76f155ced4ddcb4097134ff3c332f xmlns="9b430c72-c3f9-4799-9859-8c5e842af259">
      <Terms xmlns="http://schemas.microsoft.com/office/infopath/2007/PartnerControls"/>
    </lcf76f155ced4ddcb4097134ff3c332f>
    <Category xmlns="9b430c72-c3f9-4799-9859-8c5e842af259" xsi:nil="true"/>
    <Originating_x0020_format xmlns="9b430c72-c3f9-4799-9859-8c5e842af259" xsi:nil="true"/>
  </documentManagement>
</p:properties>
</file>

<file path=customXml/itemProps1.xml><?xml version="1.0" encoding="utf-8"?>
<ds:datastoreItem xmlns:ds="http://schemas.openxmlformats.org/officeDocument/2006/customXml" ds:itemID="{6245F914-5BD2-44E4-96FA-5F1C06EC87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b430c72-c3f9-4799-9859-8c5e842af259"/>
    <ds:schemaRef ds:uri="766ed645-27df-4f60-bdb9-9c2623ab91d0"/>
    <ds:schemaRef ds:uri="c848efb5-fe8b-472d-a5a4-7e6e8984cb4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31D97124-12FE-4321-9671-A0E9803E6DAD}">
  <ds:schemaRefs>
    <ds:schemaRef ds:uri="http://schemas.microsoft.com/sharepoint/v3/contenttype/forms"/>
  </ds:schemaRefs>
</ds:datastoreItem>
</file>

<file path=customXml/itemProps3.xml><?xml version="1.0" encoding="utf-8"?>
<ds:datastoreItem xmlns:ds="http://schemas.openxmlformats.org/officeDocument/2006/customXml" ds:itemID="{E45A95C5-C1C4-494B-BACD-03AF236DAFB1}">
  <ds:schemaRefs>
    <ds:schemaRef ds:uri="http://schemas.microsoft.com/office/2006/metadata/properties"/>
    <ds:schemaRef ds:uri="http://schemas.microsoft.com/office/infopath/2007/PartnerControls"/>
    <ds:schemaRef ds:uri="c848efb5-fe8b-472d-a5a4-7e6e8984cb43"/>
    <ds:schemaRef ds:uri="9b430c72-c3f9-4799-9859-8c5e842af259"/>
  </ds:schemaRefs>
</ds:datastoreItem>
</file>

<file path=docProps/app.xml><?xml version="1.0" encoding="utf-8"?>
<Properties xmlns="http://schemas.openxmlformats.org/officeDocument/2006/extended-properties" xmlns:vt="http://schemas.openxmlformats.org/officeDocument/2006/docPropsVTypes">
  <TotalTime>135</TotalTime>
  <Words>581</Words>
  <Application>Microsoft Office PowerPoint</Application>
  <PresentationFormat>Widescreen</PresentationFormat>
  <Paragraphs>29</Paragraphs>
  <Slides>12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12</vt:i4>
      </vt:variant>
    </vt:vector>
  </HeadingPairs>
  <TitlesOfParts>
    <vt:vector size="18" baseType="lpstr">
      <vt:lpstr>Arial</vt:lpstr>
      <vt:lpstr>Calibri</vt:lpstr>
      <vt:lpstr>Calibri </vt:lpstr>
      <vt:lpstr>Calibri Light</vt:lpstr>
      <vt:lpstr>Segoe UI</vt:lpstr>
      <vt:lpstr>Office Theme</vt:lpstr>
      <vt:lpstr>Step-by-step self-registration guide for companies </vt:lpstr>
      <vt:lpstr>Step 1: Fill in the information below:  1. Company name 2. Company/ Corporation or other 3. Supplier 4. Select “Republic of Moldova” 5. Enter IDNO from Registration Document </vt:lpstr>
      <vt:lpstr>Step 2: Fill in the information below:  11. Select the appropriate value 12. Type in phone number using the format from template 13. Tick-off “Administrative contact” for contact person who will be responsible for profile management 14. Provided the box from point 13 was selected, tick-off “Request user account” 15. Keep all the values listed in the “Roles” section  </vt:lpstr>
      <vt:lpstr>Step 3: Fill in the information below:  16. Type “MDA” 17. Type in legal address using the format from template 18. Type in name of city as stated in legal address 19. Keep all three options selected 20. Click on “Actions” button and select the person listed as administrative contact.   </vt:lpstr>
      <vt:lpstr>PowerPoint Presentation</vt:lpstr>
      <vt:lpstr>Step 5: Fill in the information below:  22. Select bank name 23. Select bank branch 24. Type in account number 25. Type in IBAN (24 characters) 26. Select currency code 27. Type in account name using the format from template 28. Select “Checking”   </vt:lpstr>
      <vt:lpstr>PowerPoint Presentation</vt:lpstr>
      <vt:lpstr>PowerPoint Presentation</vt:lpstr>
      <vt:lpstr>PowerPoint Presentation</vt:lpstr>
      <vt:lpstr>PowerPoint Presentation</vt:lpstr>
      <vt:lpstr>Step 8: Review the submitted information and click Register</vt:lpstr>
      <vt:lpstr>Step 9: Wait for email notification to complete registration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Natalia Volcovschi</dc:creator>
  <cp:lastModifiedBy>Cristina Gnaciuc</cp:lastModifiedBy>
  <cp:revision>10</cp:revision>
  <dcterms:created xsi:type="dcterms:W3CDTF">2023-02-14T08:37:34Z</dcterms:created>
  <dcterms:modified xsi:type="dcterms:W3CDTF">2023-05-11T07:18:26Z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0x010100DC19C98045680645B5EA75129D66AA8D</vt:lpwstr>
  </property>
  <property fmtid="{D5CDD505-2E9C-101B-9397-08002B2CF9AE}" pid="3" name="MediaServiceImageTags">
    <vt:lpwstr/>
  </property>
</Properties>
</file>