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69" r:id="rId5"/>
    <p:sldId id="263" r:id="rId6"/>
    <p:sldId id="257" r:id="rId7"/>
    <p:sldId id="258" r:id="rId8"/>
    <p:sldId id="259" r:id="rId9"/>
    <p:sldId id="260" r:id="rId10"/>
    <p:sldId id="262" r:id="rId11"/>
    <p:sldId id="265" r:id="rId12"/>
    <p:sldId id="266" r:id="rId13"/>
    <p:sldId id="267" r:id="rId14"/>
    <p:sldId id="268" r:id="rId15"/>
    <p:sldId id="27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8C6B9D-712C-4582-9B10-5ED96D4B000C}" v="2" dt="2023-05-11T06:53:50.0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ustomXml" Target="../customXml/item4.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istina Gnaciuc" userId="36c4f3c7-79f2-4e56-baeb-854d2e3f9e03" providerId="ADAL" clId="{FF8C6B9D-712C-4582-9B10-5ED96D4B000C}"/>
    <pc:docChg chg="undo custSel addSld delSld modSld">
      <pc:chgData name="Cristina Gnaciuc" userId="36c4f3c7-79f2-4e56-baeb-854d2e3f9e03" providerId="ADAL" clId="{FF8C6B9D-712C-4582-9B10-5ED96D4B000C}" dt="2023-05-11T07:18:18.127" v="430" actId="313"/>
      <pc:docMkLst>
        <pc:docMk/>
      </pc:docMkLst>
      <pc:sldChg chg="new del">
        <pc:chgData name="Cristina Gnaciuc" userId="36c4f3c7-79f2-4e56-baeb-854d2e3f9e03" providerId="ADAL" clId="{FF8C6B9D-712C-4582-9B10-5ED96D4B000C}" dt="2023-05-11T07:18:06.621" v="429" actId="2696"/>
        <pc:sldMkLst>
          <pc:docMk/>
          <pc:sldMk cId="1157721412" sldId="270"/>
        </pc:sldMkLst>
      </pc:sldChg>
      <pc:sldChg chg="addSp delSp modSp add mod chgLayout">
        <pc:chgData name="Cristina Gnaciuc" userId="36c4f3c7-79f2-4e56-baeb-854d2e3f9e03" providerId="ADAL" clId="{FF8C6B9D-712C-4582-9B10-5ED96D4B000C}" dt="2023-05-11T07:18:18.127" v="430" actId="313"/>
        <pc:sldMkLst>
          <pc:docMk/>
          <pc:sldMk cId="3288984686" sldId="271"/>
        </pc:sldMkLst>
        <pc:spChg chg="add mod ord">
          <ac:chgData name="Cristina Gnaciuc" userId="36c4f3c7-79f2-4e56-baeb-854d2e3f9e03" providerId="ADAL" clId="{FF8C6B9D-712C-4582-9B10-5ED96D4B000C}" dt="2023-05-11T07:18:18.127" v="430" actId="313"/>
          <ac:spMkLst>
            <pc:docMk/>
            <pc:sldMk cId="3288984686" sldId="271"/>
            <ac:spMk id="2" creationId="{C37B42CB-1D88-DC5C-EDD6-30A082CE0678}"/>
          </ac:spMkLst>
        </pc:spChg>
        <pc:spChg chg="mod ord">
          <ac:chgData name="Cristina Gnaciuc" userId="36c4f3c7-79f2-4e56-baeb-854d2e3f9e03" providerId="ADAL" clId="{FF8C6B9D-712C-4582-9B10-5ED96D4B000C}" dt="2023-05-11T06:57:16.053" v="428" actId="121"/>
          <ac:spMkLst>
            <pc:docMk/>
            <pc:sldMk cId="3288984686" sldId="271"/>
            <ac:spMk id="4" creationId="{D8108D6E-924B-4079-1AB1-ADB5646D6A28}"/>
          </ac:spMkLst>
        </pc:spChg>
        <pc:picChg chg="del">
          <ac:chgData name="Cristina Gnaciuc" userId="36c4f3c7-79f2-4e56-baeb-854d2e3f9e03" providerId="ADAL" clId="{FF8C6B9D-712C-4582-9B10-5ED96D4B000C}" dt="2023-05-11T06:52:35.049" v="94" actId="478"/>
          <ac:picMkLst>
            <pc:docMk/>
            <pc:sldMk cId="3288984686" sldId="271"/>
            <ac:picMk id="3" creationId="{6B77DFE8-9A82-D3D4-27D7-A86B1C5B37CF}"/>
          </ac:picMkLst>
        </pc:picChg>
      </pc:sldChg>
    </pc:docChg>
  </pc:docChgLst>
  <pc:docChgLst>
    <pc:chgData name="Cristina Gnaciuc" userId="36c4f3c7-79f2-4e56-baeb-854d2e3f9e03" providerId="ADAL" clId="{5F031902-B28E-4D82-AFCA-D4A0CDC90BF0}"/>
    <pc:docChg chg="modSld">
      <pc:chgData name="Cristina Gnaciuc" userId="36c4f3c7-79f2-4e56-baeb-854d2e3f9e03" providerId="ADAL" clId="{5F031902-B28E-4D82-AFCA-D4A0CDC90BF0}" dt="2023-02-17T16:37:58.500" v="2" actId="20577"/>
      <pc:docMkLst>
        <pc:docMk/>
      </pc:docMkLst>
      <pc:sldChg chg="modSp mod">
        <pc:chgData name="Cristina Gnaciuc" userId="36c4f3c7-79f2-4e56-baeb-854d2e3f9e03" providerId="ADAL" clId="{5F031902-B28E-4D82-AFCA-D4A0CDC90BF0}" dt="2023-02-17T16:37:58.500" v="2" actId="20577"/>
        <pc:sldMkLst>
          <pc:docMk/>
          <pc:sldMk cId="217657613" sldId="269"/>
        </pc:sldMkLst>
        <pc:spChg chg="mod">
          <ac:chgData name="Cristina Gnaciuc" userId="36c4f3c7-79f2-4e56-baeb-854d2e3f9e03" providerId="ADAL" clId="{5F031902-B28E-4D82-AFCA-D4A0CDC90BF0}" dt="2023-02-17T16:37:58.500" v="2" actId="20577"/>
          <ac:spMkLst>
            <pc:docMk/>
            <pc:sldMk cId="217657613" sldId="269"/>
            <ac:spMk id="3" creationId="{9DAF44F8-2F4B-0D0F-AF2D-4628C7B30BD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AB938D-62C3-42AB-A103-5CC31C481628}" type="datetimeFigureOut">
              <a:rPr lang="en-US" smtClean="0"/>
              <a:t>5/11/2023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B22DAF-8F84-478F-9728-B9DD884CD180}" type="slidenum">
              <a:rPr lang="en-US" smtClean="0"/>
              <a:t>‹#›</a:t>
            </a:fld>
            <a:endParaRPr lang="en-US"/>
          </a:p>
        </p:txBody>
      </p:sp>
    </p:spTree>
    <p:extLst>
      <p:ext uri="{BB962C8B-B14F-4D97-AF65-F5344CB8AC3E}">
        <p14:creationId xmlns:p14="http://schemas.microsoft.com/office/powerpoint/2010/main" val="2518070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22DAF-8F84-478F-9728-B9DD884CD180}" type="slidenum">
              <a:rPr lang="en-US" smtClean="0"/>
              <a:t>3</a:t>
            </a:fld>
            <a:endParaRPr lang="en-US"/>
          </a:p>
        </p:txBody>
      </p:sp>
    </p:spTree>
    <p:extLst>
      <p:ext uri="{BB962C8B-B14F-4D97-AF65-F5344CB8AC3E}">
        <p14:creationId xmlns:p14="http://schemas.microsoft.com/office/powerpoint/2010/main" val="2214499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5EEC5-8F7B-4265-BC52-2ECC211018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029F51-3969-067B-FAE1-AEB500BDFF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E12CEE0-FE82-5E25-3AE8-0C65649F9789}"/>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C783737F-3BEA-5B78-C28E-38CC4C89AA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B5FA0F-885C-3F7F-745F-1BA636B8F33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33629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7C169-08D9-8A73-8DFD-E345C59EB1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9D350D-E942-A87E-B05F-81AA40956F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923291-EBE9-DE15-6FC3-013B5294431B}"/>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524C34A3-4880-5B46-74A1-14D2D4AA5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539D77-3F72-98FF-63C9-3D9F793D7BD7}"/>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2969057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E8CEAB-879E-70F5-591D-E08A5C2C214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8763407-9328-B804-5AEE-B6EA1468BC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76E2A2-7E81-E942-A313-CA7D289BF5B5}"/>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1A31BDD8-8C17-EDA8-C870-3690F24930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06A5BD-01E0-EBD6-00D0-F9921881F58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097675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E35B9-B09C-7E37-A2B9-4A11C8CEF5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7D3E00-416F-20DD-8FA3-5DEA70C62D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2EFAD2-8107-E77B-80D8-514EE4B41517}"/>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D5980BBA-A01A-AE17-571A-772FE2509D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2919A8-63DD-3D08-8F1B-C59ABAA4013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549492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D8750-E873-F3CA-573D-5D33E430E2C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0FC36B-38C7-FB05-BAFB-126935D0F8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EAFA0A-B6D5-ECF9-7411-A1433B3FA752}"/>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4B6986F7-9230-0CC2-CBE8-9B0312174E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8D38A7-B6FA-5C3B-150A-0F3F0CFE94A3}"/>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328050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830F3-867D-AF2D-8F4B-2683F88FC4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FF7C48-141D-1B11-159D-E6F86FCC49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181DCE-18BE-AD7C-FD22-732D3FF5AD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1A0EDA-47EE-594D-E0E8-1BDCE88BD15D}"/>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FBAA2383-BD41-9E6B-CC6B-6B922D2154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181F18-7169-E040-F8BB-F9008BF4BC7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838848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4946E-2686-D9B5-80AB-095F2207448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6B0351-0A53-61E7-5D95-A1CA17DF8A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2A62C3-4EF4-07BE-8E8A-8E4A2FD7E5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ACE194-A8E7-3D0B-AB9F-8EA4A1AE65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58FFD5E-7878-7FF3-D74F-E874652F70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27589F-6477-E9D1-904D-086975B6686F}"/>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8" name="Footer Placeholder 7">
            <a:extLst>
              <a:ext uri="{FF2B5EF4-FFF2-40B4-BE49-F238E27FC236}">
                <a16:creationId xmlns:a16="http://schemas.microsoft.com/office/drawing/2014/main" id="{5B6DF408-53C2-FC81-F383-8FD3D8A750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437916-5521-41C0-BB1E-98A996ED485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424383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9FFA1-F635-CFC1-0263-951D4831A45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48F962-BA3E-B657-9A07-FDAB08A839EF}"/>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4" name="Footer Placeholder 3">
            <a:extLst>
              <a:ext uri="{FF2B5EF4-FFF2-40B4-BE49-F238E27FC236}">
                <a16:creationId xmlns:a16="http://schemas.microsoft.com/office/drawing/2014/main" id="{3B604EDE-8F2F-1449-73AE-D6A471C1DE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BA6D16-E2D5-837F-3A34-FFD9BD547F42}"/>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799308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6D5884-DCBB-2F2F-D721-70E1505AA782}"/>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3" name="Footer Placeholder 2">
            <a:extLst>
              <a:ext uri="{FF2B5EF4-FFF2-40B4-BE49-F238E27FC236}">
                <a16:creationId xmlns:a16="http://schemas.microsoft.com/office/drawing/2014/main" id="{2C4EEDAF-2E22-0A58-7F65-FE1C88F3B5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5AFB67-2546-E98E-8338-0E312FA172D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77913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64D1E-AFAC-C7DA-1724-25C501ADB2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4D0869-EAA9-EE84-2946-1B72A566CF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AB7222-C0FA-B8B7-F75E-341E172E08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BE9EB-0917-24A8-089D-E8BDBB3582A8}"/>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9F644AFD-1CFD-1BD9-E747-D23A731F0B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A38443-1A7A-412C-2474-F3FBBCB34A8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858462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DDDDF-342F-2356-B3A6-7ABE415D34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AEE363B-4D51-2D42-D65C-E14944AA71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69ACDC4-F471-F16C-3888-3990B5E66E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521CD4-8388-F65E-E34D-19A9B99C1379}"/>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E3427D5F-659D-3B1C-3322-A29BDDD8C9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66A12E-2F4F-33D0-E883-DF8AC09EAD8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640417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C2A93D-EDF9-281D-D21E-FB40E94A04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242D84-C135-1800-C7E4-63CF84F37C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F9E7BB-3D03-2067-FA95-3E98C8AA89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39D1D77A-23B1-1701-616C-BFC887FDB4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964CEBF-8228-7DFC-65FA-EC04846D4B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D542DE-05BB-4F78-9C3B-A55C90B0A934}" type="slidenum">
              <a:rPr lang="en-US" smtClean="0"/>
              <a:t>‹#›</a:t>
            </a:fld>
            <a:endParaRPr lang="en-US"/>
          </a:p>
        </p:txBody>
      </p:sp>
    </p:spTree>
    <p:extLst>
      <p:ext uri="{BB962C8B-B14F-4D97-AF65-F5344CB8AC3E}">
        <p14:creationId xmlns:p14="http://schemas.microsoft.com/office/powerpoint/2010/main" val="22944184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3.safelinks.protection.outlook.com/?url=https%3A%2F%2Festm.fa.em2.oraclecloud.com%2FfscmUI%2Ffaces%2FPrcPosRegisterSupplier%3FprcBuId%3D300000127715245&amp;data=05%7C01%7Cnatalia.volcovschi%40undp.org%7C39c101fc7c9e4881596308daf926da97%7Cb3e5db5e2944483799f57488ace54319%7C0%7C0%7C638096242522166587%7CUnknown%7CTWFpbGZsb3d8eyJWIjoiMC4wLjAwMDAiLCJQIjoiV2luMzIiLCJBTiI6Ik1haWwiLCJXVCI6Mn0%3D%7C3000%7C%7C%7C&amp;sdata=PWHgzQkoQe8dIE1fykcOASfwfaCgBtt7M0G4T9sS%2FUw%3D&amp;reserved=0" TargetMode="External"/><Relationship Id="rId2" Type="http://schemas.openxmlformats.org/officeDocument/2006/relationships/hyperlink" Target="https://estm.fa.em2.oraclecloud.com/fscmUI/faces/PrcPosRegisterSupplier?prcBuId=300000127715245&amp;busRel=DQXgt7bL7oaiptFEuuXYt0LQHZyjNzWdBQ%3D%3D"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mailto:sc.md@undp.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62248-ED8D-09AC-9A5E-9AC97AFC9507}"/>
              </a:ext>
            </a:extLst>
          </p:cNvPr>
          <p:cNvSpPr>
            <a:spLocks noGrp="1" noRot="1" noMove="1" noResize="1" noEditPoints="1" noAdjustHandles="1" noChangeArrowheads="1" noChangeShapeType="1"/>
          </p:cNvSpPr>
          <p:nvPr>
            <p:ph type="title"/>
          </p:nvPr>
        </p:nvSpPr>
        <p:spPr>
          <a:xfrm>
            <a:off x="838200" y="330291"/>
            <a:ext cx="10515600" cy="1325563"/>
          </a:xfrm>
        </p:spPr>
        <p:txBody>
          <a:bodyPr>
            <a:normAutofit/>
          </a:bodyPr>
          <a:lstStyle/>
          <a:p>
            <a:pPr algn="ctr"/>
            <a:r>
              <a:rPr lang="en-US" sz="3600" b="1" dirty="0">
                <a:solidFill>
                  <a:srgbClr val="C00000"/>
                </a:solidFill>
              </a:rPr>
              <a:t>Step-by-step self-registration guide for companies </a:t>
            </a:r>
          </a:p>
        </p:txBody>
      </p:sp>
      <p:sp>
        <p:nvSpPr>
          <p:cNvPr id="3" name="Content Placeholder 2">
            <a:extLst>
              <a:ext uri="{FF2B5EF4-FFF2-40B4-BE49-F238E27FC236}">
                <a16:creationId xmlns:a16="http://schemas.microsoft.com/office/drawing/2014/main" id="{9DAF44F8-2F4B-0D0F-AF2D-4628C7B30BDC}"/>
              </a:ext>
            </a:extLst>
          </p:cNvPr>
          <p:cNvSpPr>
            <a:spLocks noGrp="1"/>
          </p:cNvSpPr>
          <p:nvPr>
            <p:ph idx="1"/>
          </p:nvPr>
        </p:nvSpPr>
        <p:spPr>
          <a:xfrm>
            <a:off x="838200" y="1825625"/>
            <a:ext cx="10515600" cy="2859586"/>
          </a:xfrm>
        </p:spPr>
        <p:txBody>
          <a:bodyPr>
            <a:normAutofit/>
          </a:bodyPr>
          <a:lstStyle/>
          <a:p>
            <a:r>
              <a:rPr lang="en-US" sz="2400" b="1" dirty="0"/>
              <a:t>Self-registration link (Spend Authorized):</a:t>
            </a:r>
            <a:br>
              <a:rPr lang="en-US" sz="2400" b="1" dirty="0"/>
            </a:br>
            <a:r>
              <a:rPr lang="en-US" sz="2400" b="1" dirty="0"/>
              <a:t> </a:t>
            </a:r>
            <a:r>
              <a:rPr lang="en-US" sz="2000" u="sng" dirty="0">
                <a:solidFill>
                  <a:srgbClr val="444444"/>
                </a:solidFill>
                <a:effectLst/>
                <a:latin typeface="Segoe UI" panose="020B0502040204020203" pitchFamily="34" charset="0"/>
                <a:ea typeface="Calibri" panose="020F0502020204030204" pitchFamily="34" charset="0"/>
                <a:hlinkClick r:id="rId2"/>
              </a:rPr>
              <a:t>https://estm.fa.em2.oraclecloud.com/fscmUI/faces/PrcPosRegisterSupplier?prcBuId=300000127715245&amp;busRel=DQXgt7bL7oaiptFEuuXYt0LQHZyjNzWdBQ%3D%3D</a:t>
            </a:r>
            <a:r>
              <a:rPr lang="en-US" sz="2000" u="sng" dirty="0">
                <a:solidFill>
                  <a:srgbClr val="444444"/>
                </a:solidFill>
                <a:effectLst/>
                <a:latin typeface="Segoe UI" panose="020B0502040204020203" pitchFamily="34" charset="0"/>
                <a:ea typeface="Calibri" panose="020F0502020204030204" pitchFamily="34" charset="0"/>
              </a:rPr>
              <a:t> </a:t>
            </a:r>
            <a:br>
              <a:rPr lang="en-US" sz="2000" u="sng" dirty="0">
                <a:solidFill>
                  <a:srgbClr val="444444"/>
                </a:solidFill>
                <a:effectLst/>
                <a:latin typeface="Segoe UI" panose="020B0502040204020203" pitchFamily="34" charset="0"/>
                <a:ea typeface="Calibri" panose="020F0502020204030204" pitchFamily="34" charset="0"/>
              </a:rPr>
            </a:br>
            <a:endParaRPr lang="en-US" sz="2400" u="sng" dirty="0">
              <a:solidFill>
                <a:srgbClr val="444444"/>
              </a:solidFill>
              <a:latin typeface="Segoe UI" panose="020B0502040204020203" pitchFamily="34" charset="0"/>
              <a:ea typeface="Calibri" panose="020F0502020204030204" pitchFamily="34" charset="0"/>
            </a:endParaRPr>
          </a:p>
          <a:p>
            <a:r>
              <a:rPr lang="en-US" sz="2400" b="1" dirty="0"/>
              <a:t>Self-registration link (Prospective): </a:t>
            </a:r>
            <a:r>
              <a:rPr lang="en-US" sz="2000" u="sng" dirty="0">
                <a:solidFill>
                  <a:srgbClr val="444444"/>
                </a:solidFill>
                <a:effectLst/>
                <a:latin typeface="Segoe UI" panose="020B0502040204020203" pitchFamily="34" charset="0"/>
                <a:ea typeface="Calibri" panose="020F0502020204030204" pitchFamily="34" charset="0"/>
                <a:hlinkClick r:id="rId3"/>
              </a:rPr>
              <a:t>https://estm.fa.em2.oraclecloud.com/fscmUI/faces/PrcPosRegisterSupplier?prcBuId=300000127715245</a:t>
            </a:r>
            <a:endParaRPr lang="en-US" sz="2000" dirty="0"/>
          </a:p>
        </p:txBody>
      </p:sp>
    </p:spTree>
    <p:extLst>
      <p:ext uri="{BB962C8B-B14F-4D97-AF65-F5344CB8AC3E}">
        <p14:creationId xmlns:p14="http://schemas.microsoft.com/office/powerpoint/2010/main" val="217657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10;&#10;Description automatically generated">
            <a:extLst>
              <a:ext uri="{FF2B5EF4-FFF2-40B4-BE49-F238E27FC236}">
                <a16:creationId xmlns:a16="http://schemas.microsoft.com/office/drawing/2014/main" id="{568BFC58-2F12-8F36-7504-2B1F586618A3}"/>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40483"/>
          <a:stretch/>
        </p:blipFill>
        <p:spPr>
          <a:xfrm>
            <a:off x="169297" y="801087"/>
            <a:ext cx="11853406" cy="3442440"/>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4FABAC20-7243-9FC0-81C6-A33DB1BC7E1E}"/>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(c): Select “Agreed” </a:t>
            </a:r>
            <a:endParaRPr lang="en-US" dirty="0"/>
          </a:p>
        </p:txBody>
      </p:sp>
    </p:spTree>
    <p:extLst>
      <p:ext uri="{BB962C8B-B14F-4D97-AF65-F5344CB8AC3E}">
        <p14:creationId xmlns:p14="http://schemas.microsoft.com/office/powerpoint/2010/main" val="1849014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a:xfrm>
            <a:off x="838200" y="392113"/>
            <a:ext cx="10515600" cy="329074"/>
          </a:xfrm>
        </p:spPr>
        <p:txBody>
          <a:bodyPr>
            <a:noAutofit/>
          </a:bodyPr>
          <a:lstStyle/>
          <a:p>
            <a:r>
              <a:rPr lang="en-US" sz="1800" b="1" dirty="0">
                <a:latin typeface="Calibri" panose="020F0502020204030204" pitchFamily="34" charset="0"/>
                <a:ea typeface="+mn-ea"/>
                <a:cs typeface="Times New Roman" panose="02020603050405020304" pitchFamily="18" charset="0"/>
              </a:rPr>
              <a:t>Step 8: Review the submitted information and click Register</a:t>
            </a:r>
          </a:p>
        </p:txBody>
      </p:sp>
      <p:pic>
        <p:nvPicPr>
          <p:cNvPr id="3" name="Picture 2" descr="Graphical user interface, text, email&#10;&#10;Description automatically generated">
            <a:extLst>
              <a:ext uri="{FF2B5EF4-FFF2-40B4-BE49-F238E27FC236}">
                <a16:creationId xmlns:a16="http://schemas.microsoft.com/office/drawing/2014/main" id="{6B77DFE8-9A82-D3D4-27D7-A86B1C5B37C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07911" y="721187"/>
            <a:ext cx="10895044" cy="60573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4473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p:txBody>
          <a:bodyPr>
            <a:noAutofit/>
          </a:bodyPr>
          <a:lstStyle/>
          <a:p>
            <a:r>
              <a:rPr lang="en-US" sz="1800" b="1" dirty="0">
                <a:latin typeface="Calibri" panose="020F0502020204030204" pitchFamily="34" charset="0"/>
                <a:ea typeface="+mn-ea"/>
                <a:cs typeface="Times New Roman" panose="02020603050405020304" pitchFamily="18" charset="0"/>
              </a:rPr>
              <a:t>Step 9: Wait for email notification to complete registration</a:t>
            </a:r>
          </a:p>
        </p:txBody>
      </p:sp>
      <p:sp>
        <p:nvSpPr>
          <p:cNvPr id="2" name="Content Placeholder 1">
            <a:extLst>
              <a:ext uri="{FF2B5EF4-FFF2-40B4-BE49-F238E27FC236}">
                <a16:creationId xmlns:a16="http://schemas.microsoft.com/office/drawing/2014/main" id="{C37B42CB-1D88-DC5C-EDD6-30A082CE0678}"/>
              </a:ext>
            </a:extLst>
          </p:cNvPr>
          <p:cNvSpPr>
            <a:spLocks noGrp="1"/>
          </p:cNvSpPr>
          <p:nvPr>
            <p:ph idx="1"/>
          </p:nvPr>
        </p:nvSpPr>
        <p:spPr>
          <a:xfrm>
            <a:off x="838200" y="1253331"/>
            <a:ext cx="10515600" cy="4351338"/>
          </a:xfrm>
        </p:spPr>
        <p:txBody>
          <a:bodyPr>
            <a:normAutofit/>
          </a:bodyPr>
          <a:lstStyle/>
          <a:p>
            <a:pPr algn="just"/>
            <a:r>
              <a:rPr lang="en-GB" sz="1800" dirty="0">
                <a:latin typeface="Calibri "/>
              </a:rPr>
              <a:t>Please note that the access link to the Supplier registered profile is sent from Oracle within up to 3 days. </a:t>
            </a:r>
          </a:p>
          <a:p>
            <a:pPr algn="just"/>
            <a:r>
              <a:rPr lang="en-GB" sz="1800" dirty="0">
                <a:latin typeface="Calibri "/>
              </a:rPr>
              <a:t>In case you have not received the access link after 3 days since registration, you should address for support to UNDP at the email address: </a:t>
            </a:r>
            <a:r>
              <a:rPr lang="en-GB" sz="1800" dirty="0">
                <a:latin typeface="Calibri "/>
                <a:hlinkClick r:id="rId2"/>
              </a:rPr>
              <a:t>sc.md@undp.org</a:t>
            </a:r>
            <a:r>
              <a:rPr lang="en-GB" sz="1800" dirty="0">
                <a:latin typeface="Calibri "/>
              </a:rPr>
              <a:t>.</a:t>
            </a:r>
          </a:p>
          <a:p>
            <a:pPr algn="just"/>
            <a:r>
              <a:rPr lang="en-GB" sz="1800" dirty="0">
                <a:latin typeface="Calibri "/>
              </a:rPr>
              <a:t>In case you encounter errors with registration (e.g. system states Supplier already is registered), you should address for support to UNDP at the email address: </a:t>
            </a:r>
            <a:r>
              <a:rPr lang="en-GB" sz="1800" dirty="0">
                <a:latin typeface="Calibri "/>
                <a:hlinkClick r:id="rId2"/>
              </a:rPr>
              <a:t>sc.md@undp.org</a:t>
            </a:r>
            <a:r>
              <a:rPr lang="en-GB" sz="1800" dirty="0">
                <a:latin typeface="Calibri "/>
              </a:rPr>
              <a:t>.</a:t>
            </a:r>
          </a:p>
          <a:p>
            <a:pPr algn="just"/>
            <a:r>
              <a:rPr lang="en-GB" sz="1800" dirty="0">
                <a:latin typeface="Calibri "/>
              </a:rPr>
              <a:t>Computer firewall could block </a:t>
            </a:r>
            <a:r>
              <a:rPr lang="en-GB" sz="1800" i="1" dirty="0">
                <a:latin typeface="Calibri "/>
              </a:rPr>
              <a:t>oracle</a:t>
            </a:r>
            <a:r>
              <a:rPr lang="en-GB" sz="1800" dirty="0">
                <a:latin typeface="Calibri "/>
              </a:rPr>
              <a:t> or </a:t>
            </a:r>
            <a:r>
              <a:rPr lang="en-GB" sz="1800" i="1" dirty="0">
                <a:latin typeface="Calibri "/>
              </a:rPr>
              <a:t>undp.org extension </a:t>
            </a:r>
            <a:r>
              <a:rPr lang="en-GB" sz="1800" dirty="0">
                <a:latin typeface="Calibri "/>
              </a:rPr>
              <a:t>and Suppliers might not receive the Oracle notifications. Please turn down any firewalls on your computers to ensure receipt of email notification.</a:t>
            </a:r>
            <a:endParaRPr lang="en-US" sz="1800" dirty="0">
              <a:latin typeface="Calibri "/>
            </a:endParaRPr>
          </a:p>
        </p:txBody>
      </p:sp>
    </p:spTree>
    <p:extLst>
      <p:ext uri="{BB962C8B-B14F-4D97-AF65-F5344CB8AC3E}">
        <p14:creationId xmlns:p14="http://schemas.microsoft.com/office/powerpoint/2010/main" val="3288984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4EA51-BA5E-B73B-6643-DE7A58AAE0D9}"/>
              </a:ext>
            </a:extLst>
          </p:cNvPr>
          <p:cNvSpPr>
            <a:spLocks noGrp="1" noRot="1" noMove="1" noResize="1" noEditPoints="1" noAdjustHandles="1" noChangeArrowheads="1" noChangeShapeType="1"/>
          </p:cNvSpPr>
          <p:nvPr>
            <p:ph type="title"/>
          </p:nvPr>
        </p:nvSpPr>
        <p:spPr>
          <a:xfrm>
            <a:off x="429826" y="47223"/>
            <a:ext cx="3811482" cy="1677880"/>
          </a:xfrm>
        </p:spPr>
        <p:txBody>
          <a:bodyPr>
            <a:norm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1: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 Company name</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 Company/ Corporation or other</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3. Supplier</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4. Select “Republic of Moldova”</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5. Enter IDNO from Registration Document</a:t>
            </a: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
        <p:nvSpPr>
          <p:cNvPr id="4" name="Title 1">
            <a:extLst>
              <a:ext uri="{FF2B5EF4-FFF2-40B4-BE49-F238E27FC236}">
                <a16:creationId xmlns:a16="http://schemas.microsoft.com/office/drawing/2014/main" id="{6B510D79-4F93-FCC3-1BE6-AEC8D21457BC}"/>
              </a:ext>
            </a:extLst>
          </p:cNvPr>
          <p:cNvSpPr txBox="1">
            <a:spLocks noGrp="1" noRot="1" noMove="1" noResize="1" noEditPoints="1" noAdjustHandles="1" noChangeArrowheads="1" noChangeShapeType="1"/>
          </p:cNvSpPr>
          <p:nvPr/>
        </p:nvSpPr>
        <p:spPr>
          <a:xfrm>
            <a:off x="4241308" y="374064"/>
            <a:ext cx="5321792" cy="15257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6. Select “Republic of Moldova”</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7. First name of the company’s representative authorized to sign contracts </a:t>
            </a:r>
          </a:p>
          <a:p>
            <a:pPr>
              <a:lnSpc>
                <a:spcPct val="107000"/>
              </a:lnSpc>
              <a:spcBef>
                <a:spcPts val="0"/>
              </a:spcBef>
            </a:pPr>
            <a:r>
              <a:rPr lang="en-US" sz="1200" dirty="0">
                <a:latin typeface="Calibri" panose="020F0502020204030204" pitchFamily="34" charset="0"/>
                <a:cs typeface="Times New Roman" panose="02020603050405020304" pitchFamily="18" charset="0"/>
              </a:rPr>
              <a:t>8. Last name of the above representative</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9. Email address </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10. See point 9</a:t>
            </a:r>
          </a:p>
          <a:p>
            <a:pPr>
              <a:lnSpc>
                <a:spcPct val="107000"/>
              </a:lnSpc>
              <a:spcBef>
                <a:spcPts val="0"/>
              </a:spcBef>
            </a:pP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pic>
        <p:nvPicPr>
          <p:cNvPr id="6" name="Picture 5" descr="Graphical user interface, application&#10;&#10;Description automatically generated">
            <a:extLst>
              <a:ext uri="{FF2B5EF4-FFF2-40B4-BE49-F238E27FC236}">
                <a16:creationId xmlns:a16="http://schemas.microsoft.com/office/drawing/2014/main" id="{0437BF56-964A-AA5D-B4C9-7F3E964D3F7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429826" y="1558900"/>
            <a:ext cx="10371443" cy="50856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92922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 text, application, email&#10;&#10;Description automatically generated">
            <a:extLst>
              <a:ext uri="{FF2B5EF4-FFF2-40B4-BE49-F238E27FC236}">
                <a16:creationId xmlns:a16="http://schemas.microsoft.com/office/drawing/2014/main" id="{91097952-E7BF-F8AE-D86B-342C40CEF9F4}"/>
              </a:ext>
            </a:extLst>
          </p:cNvPr>
          <p:cNvPicPr>
            <a:picLocks noGrp="1" noRot="1" noChangeAspect="1" noMove="1" noResize="1" noEditPoints="1" noAdjustHandles="1" noChangeArrowheads="1" noChangeShapeType="1" noCrop="1"/>
          </p:cNvPicPr>
          <p:nvPr>
            <p:ph idx="1"/>
          </p:nvPr>
        </p:nvPicPr>
        <p:blipFill>
          <a:blip r:embed="rId3">
            <a:extLst>
              <a:ext uri="{28A0092B-C50C-407E-A947-70E740481C1C}">
                <a14:useLocalDpi xmlns:a14="http://schemas.microsoft.com/office/drawing/2010/main" val="0"/>
              </a:ext>
            </a:extLst>
          </a:blip>
          <a:stretch>
            <a:fillRect/>
          </a:stretch>
        </p:blipFill>
        <p:spPr>
          <a:xfrm>
            <a:off x="429826" y="1468624"/>
            <a:ext cx="10893800" cy="5342153"/>
          </a:xfrm>
          <a:prstGeom prst="rect">
            <a:avLst/>
          </a:prstGeom>
          <a:ln>
            <a:noFill/>
          </a:ln>
          <a:effectLst>
            <a:outerShdw blurRad="292100" dist="139700" dir="2700000" algn="tl" rotWithShape="0">
              <a:srgbClr val="333333">
                <a:alpha val="65000"/>
              </a:srgbClr>
            </a:outerShdw>
          </a:effectLst>
        </p:spPr>
      </p:pic>
      <p:sp>
        <p:nvSpPr>
          <p:cNvPr id="15" name="Title 1">
            <a:extLst>
              <a:ext uri="{FF2B5EF4-FFF2-40B4-BE49-F238E27FC236}">
                <a16:creationId xmlns:a16="http://schemas.microsoft.com/office/drawing/2014/main" id="{34D2313A-6552-2834-593C-C0689BD52F2C}"/>
              </a:ext>
            </a:extLst>
          </p:cNvPr>
          <p:cNvSpPr>
            <a:spLocks noGrp="1"/>
          </p:cNvSpPr>
          <p:nvPr>
            <p:ph type="title"/>
          </p:nvPr>
        </p:nvSpPr>
        <p:spPr>
          <a:xfrm>
            <a:off x="429826" y="47223"/>
            <a:ext cx="5666174" cy="1679306"/>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2: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11.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the appropriate value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12. Type in phone number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13. Tick-off “Administrative contact” for contact person who will be responsible for profile management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14. Provided the box from point 13 was selected, tick-off “Request user account”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15. Keep all the values listed in the “Roles” section</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1319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7C171930-E4E1-F62E-6E2B-7C32D8D30D01}"/>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330"/>
          <a:stretch/>
        </p:blipFill>
        <p:spPr>
          <a:xfrm>
            <a:off x="336611" y="1429333"/>
            <a:ext cx="11348622" cy="5282186"/>
          </a:xfrm>
          <a:prstGeom prst="rect">
            <a:avLst/>
          </a:prstGeom>
          <a:ln>
            <a:noFill/>
          </a:ln>
          <a:effectLst>
            <a:outerShdw blurRad="292100" dist="139700" dir="2700000" algn="tl" rotWithShape="0">
              <a:srgbClr val="333333">
                <a:alpha val="65000"/>
              </a:srgbClr>
            </a:outerShdw>
          </a:effectLst>
        </p:spPr>
      </p:pic>
      <p:sp>
        <p:nvSpPr>
          <p:cNvPr id="11" name="Rectangle 10">
            <a:extLst>
              <a:ext uri="{FF2B5EF4-FFF2-40B4-BE49-F238E27FC236}">
                <a16:creationId xmlns:a16="http://schemas.microsoft.com/office/drawing/2014/main" id="{194D277E-B732-CEB2-0D4F-9C9CEAD705F5}"/>
              </a:ext>
            </a:extLst>
          </p:cNvPr>
          <p:cNvSpPr>
            <a:spLocks noGrp="1" noRot="1" noMove="1" noResize="1" noEditPoints="1" noAdjustHandles="1" noChangeArrowheads="1" noChangeShapeType="1"/>
          </p:cNvSpPr>
          <p:nvPr/>
        </p:nvSpPr>
        <p:spPr>
          <a:xfrm>
            <a:off x="3409025" y="5646198"/>
            <a:ext cx="2237173"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and add contact from Step 2</a:t>
            </a:r>
          </a:p>
        </p:txBody>
      </p:sp>
      <p:sp>
        <p:nvSpPr>
          <p:cNvPr id="14" name="Title 1">
            <a:extLst>
              <a:ext uri="{FF2B5EF4-FFF2-40B4-BE49-F238E27FC236}">
                <a16:creationId xmlns:a16="http://schemas.microsoft.com/office/drawing/2014/main" id="{955BCF45-CB5A-A9A8-28BF-45E013D70EDC}"/>
              </a:ext>
            </a:extLst>
          </p:cNvPr>
          <p:cNvSpPr>
            <a:spLocks noGrp="1"/>
          </p:cNvSpPr>
          <p:nvPr>
            <p:ph type="title"/>
          </p:nvPr>
        </p:nvSpPr>
        <p:spPr>
          <a:xfrm>
            <a:off x="429826" y="47222"/>
            <a:ext cx="5666174" cy="1985763"/>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3: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16. </a:t>
            </a:r>
            <a:r>
              <a:rPr lang="en-US" sz="1200" dirty="0">
                <a:effectLst/>
                <a:latin typeface="Calibri" panose="020F0502020204030204" pitchFamily="34" charset="0"/>
                <a:ea typeface="Calibri" panose="020F0502020204030204" pitchFamily="34" charset="0"/>
                <a:cs typeface="Times New Roman" panose="02020603050405020304" pitchFamily="18" charset="0"/>
              </a:rPr>
              <a:t>Type “MDA”</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17. Type in legal address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18. Type in name of city as stated in legal address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19. Keep all three options selected</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20. Click on “Actions” button and select the person listed as </a:t>
            </a:r>
            <a:r>
              <a:rPr lang="en-US"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administrative contact.</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90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 email&#10;&#10;Description automatically generated">
            <a:extLst>
              <a:ext uri="{FF2B5EF4-FFF2-40B4-BE49-F238E27FC236}">
                <a16:creationId xmlns:a16="http://schemas.microsoft.com/office/drawing/2014/main" id="{9EF32196-CDC8-E946-BE91-A581885A16B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15791"/>
          <a:stretch/>
        </p:blipFill>
        <p:spPr>
          <a:xfrm>
            <a:off x="337352" y="1154631"/>
            <a:ext cx="11484927" cy="4740142"/>
          </a:xfrm>
          <a:prstGeom prst="rect">
            <a:avLst/>
          </a:prstGeom>
          <a:ln>
            <a:noFill/>
          </a:ln>
          <a:effectLst>
            <a:outerShdw blurRad="292100" dist="139700" dir="2700000" algn="tl" rotWithShape="0">
              <a:srgbClr val="333333">
                <a:alpha val="65000"/>
              </a:srgbClr>
            </a:outerShdw>
          </a:effectLst>
        </p:spPr>
      </p:pic>
      <p:sp>
        <p:nvSpPr>
          <p:cNvPr id="10" name="Title 1">
            <a:extLst>
              <a:ext uri="{FF2B5EF4-FFF2-40B4-BE49-F238E27FC236}">
                <a16:creationId xmlns:a16="http://schemas.microsoft.com/office/drawing/2014/main" id="{246CFC71-069E-DD54-73F4-73FAAAF75238}"/>
              </a:ext>
            </a:extLst>
          </p:cNvPr>
          <p:cNvSpPr txBox="1">
            <a:spLocks/>
          </p:cNvSpPr>
          <p:nvPr/>
        </p:nvSpPr>
        <p:spPr>
          <a:xfrm>
            <a:off x="429826" y="0"/>
            <a:ext cx="5666174" cy="19857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7000"/>
              </a:lnSpc>
              <a:spcBef>
                <a:spcPts val="0"/>
              </a:spcBef>
            </a:pPr>
            <a:r>
              <a:rPr lang="en-US" sz="1800" b="1" dirty="0">
                <a:latin typeface="Calibri" panose="020F0502020204030204" pitchFamily="34" charset="0"/>
                <a:cs typeface="Times New Roman" panose="02020603050405020304" pitchFamily="18" charset="0"/>
              </a:rPr>
              <a:t>Step 4: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21. Tick-off the box</a:t>
            </a:r>
            <a:br>
              <a:rPr lang="en-US" sz="18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49440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10;&#10;Description automatically generated">
            <a:extLst>
              <a:ext uri="{FF2B5EF4-FFF2-40B4-BE49-F238E27FC236}">
                <a16:creationId xmlns:a16="http://schemas.microsoft.com/office/drawing/2014/main" id="{0FF16330-D480-2273-48CC-0CB7F7B79426}"/>
              </a:ext>
            </a:extLst>
          </p:cNvPr>
          <p:cNvPicPr>
            <a:picLocks noGrp="1" noRot="1" noChangeAspect="1" noMove="1" noResize="1" noEditPoints="1" noAdjustHandles="1" noChangeArrowheads="1" noChangeShapeType="1" noCrop="1"/>
          </p:cNvPicPr>
          <p:nvPr>
            <p:ph idx="1"/>
          </p:nvPr>
        </p:nvPicPr>
        <p:blipFill rotWithShape="1">
          <a:blip r:embed="rId2">
            <a:extLst>
              <a:ext uri="{28A0092B-C50C-407E-A947-70E740481C1C}">
                <a14:useLocalDpi xmlns:a14="http://schemas.microsoft.com/office/drawing/2010/main" val="0"/>
              </a:ext>
            </a:extLst>
          </a:blip>
          <a:srcRect b="8571"/>
          <a:stretch/>
        </p:blipFill>
        <p:spPr>
          <a:xfrm>
            <a:off x="429826" y="1784475"/>
            <a:ext cx="11129602" cy="4962553"/>
          </a:xfrm>
          <a:prstGeom prst="rect">
            <a:avLst/>
          </a:prstGeom>
          <a:ln>
            <a:noFill/>
          </a:ln>
          <a:effectLst>
            <a:outerShdw blurRad="292100" dist="139700" dir="2700000" algn="tl" rotWithShape="0">
              <a:srgbClr val="333333">
                <a:alpha val="65000"/>
              </a:srgbClr>
            </a:outerShdw>
          </a:effectLst>
        </p:spPr>
      </p:pic>
      <p:sp>
        <p:nvSpPr>
          <p:cNvPr id="12" name="Title 1">
            <a:extLst>
              <a:ext uri="{FF2B5EF4-FFF2-40B4-BE49-F238E27FC236}">
                <a16:creationId xmlns:a16="http://schemas.microsoft.com/office/drawing/2014/main" id="{F964E4A1-4025-4370-D1B2-DE097B4BFCF9}"/>
              </a:ext>
            </a:extLst>
          </p:cNvPr>
          <p:cNvSpPr>
            <a:spLocks noGrp="1"/>
          </p:cNvSpPr>
          <p:nvPr>
            <p:ph type="title"/>
          </p:nvPr>
        </p:nvSpPr>
        <p:spPr>
          <a:xfrm>
            <a:off x="429826" y="47222"/>
            <a:ext cx="5666174" cy="2260972"/>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5: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22.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bank name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23. Select bank branch</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24. Type in account number</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25. Type in IBAN (24 characters)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26. Select currency code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27. Type in account name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28. Select “Checking”</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1359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10;&#10;Description automatically generated">
            <a:extLst>
              <a:ext uri="{FF2B5EF4-FFF2-40B4-BE49-F238E27FC236}">
                <a16:creationId xmlns:a16="http://schemas.microsoft.com/office/drawing/2014/main" id="{C04CF7FE-C723-B2FB-7276-1FDDD0BFFC8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69310" y="729402"/>
            <a:ext cx="11727952" cy="5895334"/>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B22A60CC-906B-3FE8-C0E4-C4236D03A7EB}"/>
              </a:ext>
            </a:extLst>
          </p:cNvPr>
          <p:cNvSpPr txBox="1"/>
          <p:nvPr/>
        </p:nvSpPr>
        <p:spPr>
          <a:xfrm>
            <a:off x="294738" y="233264"/>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6: Choose category</a:t>
            </a:r>
            <a:endParaRPr lang="en-US" dirty="0"/>
          </a:p>
        </p:txBody>
      </p:sp>
    </p:spTree>
    <p:extLst>
      <p:ext uri="{BB962C8B-B14F-4D97-AF65-F5344CB8AC3E}">
        <p14:creationId xmlns:p14="http://schemas.microsoft.com/office/powerpoint/2010/main" val="777362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61725A4E-175B-0944-1485-0E06F1CE120C}"/>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(a): Upload </a:t>
            </a:r>
            <a:r>
              <a:rPr lang="en-US" b="1" dirty="0">
                <a:latin typeface="Calibri" panose="020F0502020204030204" pitchFamily="34" charset="0"/>
                <a:cs typeface="Times New Roman" panose="02020603050405020304" pitchFamily="18" charset="0"/>
              </a:rPr>
              <a:t>Registration Certificate</a:t>
            </a:r>
            <a:endParaRPr lang="en-US" dirty="0"/>
          </a:p>
        </p:txBody>
      </p:sp>
      <p:cxnSp>
        <p:nvCxnSpPr>
          <p:cNvPr id="4" name="Straight Arrow Connector 3">
            <a:extLst>
              <a:ext uri="{FF2B5EF4-FFF2-40B4-BE49-F238E27FC236}">
                <a16:creationId xmlns:a16="http://schemas.microsoft.com/office/drawing/2014/main" id="{E499E248-3198-6A95-79FF-2F81B4C84800}"/>
              </a:ext>
            </a:extLst>
          </p:cNvPr>
          <p:cNvCxnSpPr>
            <a:cxnSpLocks noGrp="1" noRot="1" noMove="1" noResize="1" noEditPoints="1" noAdjustHandles="1" noChangeArrowheads="1" noChangeShapeType="1"/>
          </p:cNvCxnSpPr>
          <p:nvPr/>
        </p:nvCxnSpPr>
        <p:spPr>
          <a:xfrm>
            <a:off x="11338560" y="370114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5" name="Picture 4" descr="Graphical user interface, text, email&#10;&#10;Description automatically generated">
            <a:extLst>
              <a:ext uri="{FF2B5EF4-FFF2-40B4-BE49-F238E27FC236}">
                <a16:creationId xmlns:a16="http://schemas.microsoft.com/office/drawing/2014/main" id="{94C3634F-C778-762E-667F-8E2334B17868}"/>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t="-6072" b="29603"/>
          <a:stretch/>
        </p:blipFill>
        <p:spPr>
          <a:xfrm>
            <a:off x="368423" y="508246"/>
            <a:ext cx="11570563" cy="4333949"/>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AABC146E-893D-2991-E634-69402F1279B8}"/>
              </a:ext>
            </a:extLst>
          </p:cNvPr>
          <p:cNvSpPr>
            <a:spLocks/>
          </p:cNvSpPr>
          <p:nvPr/>
        </p:nvSpPr>
        <p:spPr>
          <a:xfrm>
            <a:off x="10296618" y="3341023"/>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cxnSp>
        <p:nvCxnSpPr>
          <p:cNvPr id="8" name="Straight Arrow Connector 7">
            <a:extLst>
              <a:ext uri="{FF2B5EF4-FFF2-40B4-BE49-F238E27FC236}">
                <a16:creationId xmlns:a16="http://schemas.microsoft.com/office/drawing/2014/main" id="{3B2B3F22-0613-7C3E-DB8A-85486D5DD22F}"/>
              </a:ext>
            </a:extLst>
          </p:cNvPr>
          <p:cNvCxnSpPr/>
          <p:nvPr/>
        </p:nvCxnSpPr>
        <p:spPr>
          <a:xfrm>
            <a:off x="11338560" y="3701143"/>
            <a:ext cx="217714" cy="36483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138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email&#10;&#10;Description automatically generated">
            <a:extLst>
              <a:ext uri="{FF2B5EF4-FFF2-40B4-BE49-F238E27FC236}">
                <a16:creationId xmlns:a16="http://schemas.microsoft.com/office/drawing/2014/main" id="{B7225126-4F64-B8BF-6DBC-C34BD004331D}"/>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23858"/>
          <a:stretch/>
        </p:blipFill>
        <p:spPr>
          <a:xfrm>
            <a:off x="241472" y="935441"/>
            <a:ext cx="11832159" cy="4417795"/>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4696C5C6-53F6-CBEE-8267-E39AD0BF2046}"/>
              </a:ext>
            </a:extLst>
          </p:cNvPr>
          <p:cNvSpPr>
            <a:spLocks noGrp="1" noRot="1" noMove="1" noResize="1" noEditPoints="1" noAdjustHandles="1" noChangeArrowheads="1" noChangeShapeType="1"/>
          </p:cNvSpPr>
          <p:nvPr/>
        </p:nvSpPr>
        <p:spPr>
          <a:xfrm>
            <a:off x="10429124" y="4283105"/>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sp>
        <p:nvSpPr>
          <p:cNvPr id="7" name="TextBox 6">
            <a:extLst>
              <a:ext uri="{FF2B5EF4-FFF2-40B4-BE49-F238E27FC236}">
                <a16:creationId xmlns:a16="http://schemas.microsoft.com/office/drawing/2014/main" id="{F1693940-5A45-34A5-EBD9-304AA4D0ABE1}"/>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(b): Upload Proof of Banking  </a:t>
            </a:r>
            <a:endParaRPr lang="en-US" dirty="0"/>
          </a:p>
        </p:txBody>
      </p:sp>
      <p:cxnSp>
        <p:nvCxnSpPr>
          <p:cNvPr id="2" name="Straight Arrow Connector 1">
            <a:extLst>
              <a:ext uri="{FF2B5EF4-FFF2-40B4-BE49-F238E27FC236}">
                <a16:creationId xmlns:a16="http://schemas.microsoft.com/office/drawing/2014/main" id="{791E7167-D1CA-7501-28EB-29AA6645F690}"/>
              </a:ext>
            </a:extLst>
          </p:cNvPr>
          <p:cNvCxnSpPr>
            <a:cxnSpLocks noGrp="1" noRot="1" noMove="1" noResize="1" noEditPoints="1" noAdjustHandles="1" noChangeArrowheads="1" noChangeShapeType="1"/>
          </p:cNvCxnSpPr>
          <p:nvPr/>
        </p:nvCxnSpPr>
        <p:spPr>
          <a:xfrm>
            <a:off x="11434355" y="469946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0" name="Rectangle 9">
            <a:extLst>
              <a:ext uri="{FF2B5EF4-FFF2-40B4-BE49-F238E27FC236}">
                <a16:creationId xmlns:a16="http://schemas.microsoft.com/office/drawing/2014/main" id="{6CCA3AAB-D4CD-196E-BF33-96F5A3FD1B4C}"/>
              </a:ext>
            </a:extLst>
          </p:cNvPr>
          <p:cNvSpPr>
            <a:spLocks noGrp="1" noRot="1" noMove="1" noResize="1" noEditPoints="1" noAdjustHandles="1" noChangeArrowheads="1" noChangeShapeType="1"/>
          </p:cNvSpPr>
          <p:nvPr/>
        </p:nvSpPr>
        <p:spPr>
          <a:xfrm>
            <a:off x="4996064" y="4615125"/>
            <a:ext cx="1393794" cy="168676"/>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Upload here</a:t>
            </a:r>
          </a:p>
        </p:txBody>
      </p:sp>
      <p:cxnSp>
        <p:nvCxnSpPr>
          <p:cNvPr id="12" name="Straight Arrow Connector 11">
            <a:extLst>
              <a:ext uri="{FF2B5EF4-FFF2-40B4-BE49-F238E27FC236}">
                <a16:creationId xmlns:a16="http://schemas.microsoft.com/office/drawing/2014/main" id="{83B65824-AC0C-E83A-8CA4-031187E178E9}"/>
              </a:ext>
            </a:extLst>
          </p:cNvPr>
          <p:cNvCxnSpPr/>
          <p:nvPr/>
        </p:nvCxnSpPr>
        <p:spPr>
          <a:xfrm flipH="1">
            <a:off x="4495800" y="4699463"/>
            <a:ext cx="34290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5220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03B488AC4D54D41969A52DC2C19756A" ma:contentTypeVersion="22" ma:contentTypeDescription="Create a new document." ma:contentTypeScope="" ma:versionID="9a45082d25e747472765d5342b2b374b">
  <xsd:schema xmlns:xsd="http://www.w3.org/2001/XMLSchema" xmlns:xs="http://www.w3.org/2001/XMLSchema" xmlns:p="http://schemas.microsoft.com/office/2006/metadata/properties" xmlns:ns2="e3444403-f3ee-4177-94fe-65e1cbd0c3f2" xmlns:ns3="45e793ef-0031-4b09-a8ac-54742f93ccb1" targetNamespace="http://schemas.microsoft.com/office/2006/metadata/properties" ma:root="true" ma:fieldsID="7fa636fa42ebbc526a6aec35eda5556e" ns2:_="" ns3:_="">
    <xsd:import namespace="e3444403-f3ee-4177-94fe-65e1cbd0c3f2"/>
    <xsd:import namespace="45e793ef-0031-4b09-a8ac-54742f93ccb1"/>
    <xsd:element name="properties">
      <xsd:complexType>
        <xsd:sequence>
          <xsd:element name="documentManagement">
            <xsd:complexType>
              <xsd:all>
                <xsd:element ref="ns2:OriginalNegotiationId" minOccurs="0"/>
                <xsd:element ref="ns2:OriginalFileName" minOccurs="0"/>
                <xsd:element ref="ns2:NegotiationNumber" minOccurs="0"/>
                <xsd:element ref="ns2:FileNameDescription" minOccurs="0"/>
                <xsd:element ref="ns2:FileClassificationMode" minOccurs="0"/>
                <xsd:element ref="ns2:DocumentCategory" minOccurs="0"/>
                <xsd:element ref="ns2:MediaServiceMetadata" minOccurs="0"/>
                <xsd:element ref="ns2:MediaServiceFastMetadata" minOccurs="0"/>
                <xsd:element ref="ns2:MediaServiceAutoKeyPoints" minOccurs="0"/>
                <xsd:element ref="ns2:MediaServiceKeyPoints" minOccurs="0"/>
                <xsd:element ref="ns2:Token" minOccurs="0"/>
                <xsd:element ref="ns3:_dlc_DocId" minOccurs="0"/>
                <xsd:element ref="ns3:_dlc_DocIdUrl" minOccurs="0"/>
                <xsd:element ref="ns3:_dlc_DocIdPersistId"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OCR" minOccurs="0"/>
                <xsd:element ref="ns2:MediaServiceGenerationTime" minOccurs="0"/>
                <xsd:element ref="ns2:MediaServiceEventHashCode"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444403-f3ee-4177-94fe-65e1cbd0c3f2" elementFormDefault="qualified">
    <xsd:import namespace="http://schemas.microsoft.com/office/2006/documentManagement/types"/>
    <xsd:import namespace="http://schemas.microsoft.com/office/infopath/2007/PartnerControls"/>
    <xsd:element name="OriginalNegotiationId" ma:index="8" nillable="true" ma:displayName="OriginalNegotiationId" ma:format="Dropdown" ma:indexed="true" ma:internalName="OriginalNegotiationId">
      <xsd:simpleType>
        <xsd:restriction base="dms:Text">
          <xsd:maxLength value="255"/>
        </xsd:restriction>
      </xsd:simpleType>
    </xsd:element>
    <xsd:element name="OriginalFileName" ma:index="9" nillable="true" ma:displayName="OriginalFileName" ma:format="Dropdown" ma:indexed="true" ma:internalName="OriginalFileName">
      <xsd:simpleType>
        <xsd:restriction base="dms:Text">
          <xsd:maxLength value="255"/>
        </xsd:restriction>
      </xsd:simpleType>
    </xsd:element>
    <xsd:element name="NegotiationNumber" ma:index="10" nillable="true" ma:displayName="NegotiationNumber" ma:format="Dropdown" ma:indexed="true" ma:internalName="NegotiationNumber">
      <xsd:simpleType>
        <xsd:restriction base="dms:Text">
          <xsd:maxLength value="255"/>
        </xsd:restriction>
      </xsd:simpleType>
    </xsd:element>
    <xsd:element name="FileNameDescription" ma:index="11" nillable="true" ma:displayName="FileNameDescription" ma:format="Dropdown" ma:indexed="true" ma:internalName="FileNameDescription">
      <xsd:simpleType>
        <xsd:restriction base="dms:Text">
          <xsd:maxLength value="255"/>
        </xsd:restriction>
      </xsd:simpleType>
    </xsd:element>
    <xsd:element name="FileClassificationMode" ma:index="12" nillable="true" ma:displayName="FileClassificationMode" ma:format="Dropdown" ma:indexed="true" ma:internalName="FileClassificationMode">
      <xsd:simpleType>
        <xsd:restriction base="dms:Text">
          <xsd:maxLength value="255"/>
        </xsd:restriction>
      </xsd:simpleType>
    </xsd:element>
    <xsd:element name="DocumentCategory" ma:index="13" nillable="true" ma:displayName="DocumentCategory" ma:format="Dropdown" ma:indexed="true" ma:internalName="DocumentCategory">
      <xsd:simpleType>
        <xsd:restriction base="dms:Text">
          <xsd:maxLength value="255"/>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Token" ma:index="18" nillable="true" ma:displayName="Token" ma:format="Dropdown" ma:indexed="true" ma:internalName="Token">
      <xsd:simpleType>
        <xsd:restriction base="dms:Text">
          <xsd:maxLength value="255"/>
        </xsd:restrictio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f8ebb0a5-c57d-4c3a-bec7-8a38252dd05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OCR" ma:index="28" nillable="true" ma:displayName="Extracted Text" ma:internalName="MediaServiceOCR" ma:readOnly="true">
      <xsd:simpleType>
        <xsd:restriction base="dms:Note">
          <xsd:maxLength value="255"/>
        </xsd:restriction>
      </xsd:simpleType>
    </xsd:element>
    <xsd:element name="MediaServiceGenerationTime" ma:index="29" nillable="true" ma:displayName="MediaServiceGenerationTime" ma:hidden="true" ma:internalName="MediaServiceGenerationTime" ma:readOnly="true">
      <xsd:simpleType>
        <xsd:restriction base="dms:Text"/>
      </xsd:simpleType>
    </xsd:element>
    <xsd:element name="MediaServiceEventHashCode" ma:index="30" nillable="true" ma:displayName="MediaServiceEventHashCode" ma:hidden="true" ma:internalName="MediaServiceEventHashCode" ma:readOnly="true">
      <xsd:simpleType>
        <xsd:restriction base="dms:Text"/>
      </xsd:simpleType>
    </xsd:element>
    <xsd:element name="MediaLengthInSeconds" ma:index="31" nillable="true" ma:displayName="MediaLengthInSeconds" ma:hidden="true" ma:internalName="MediaLengthInSeconds" ma:readOnly="true">
      <xsd:simpleType>
        <xsd:restriction base="dms:Unknown"/>
      </xsd:simpleType>
    </xsd:element>
    <xsd:element name="MediaServiceSearchProperties" ma:index="3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5e793ef-0031-4b09-a8ac-54742f93ccb1" elementFormDefault="qualified">
    <xsd:import namespace="http://schemas.microsoft.com/office/2006/documentManagement/types"/>
    <xsd:import namespace="http://schemas.microsoft.com/office/infopath/2007/PartnerControls"/>
    <xsd:element name="_dlc_DocId" ma:index="19" nillable="true" ma:displayName="Document ID Value" ma:description="The value of the document ID assigned to this item." ma:indexed="true" ma:internalName="_dlc_DocId" ma:readOnly="true">
      <xsd:simpleType>
        <xsd:restriction base="dms:Text"/>
      </xsd:simpleType>
    </xsd:element>
    <xsd:element name="_dlc_DocIdUrl" ma:index="2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1" nillable="true" ma:displayName="Persist ID" ma:description="Keep ID on add." ma:hidden="true" ma:internalName="_dlc_DocIdPersistId" ma:readOnly="true">
      <xsd:simpleType>
        <xsd:restriction base="dms:Boolean"/>
      </xsd:simple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af0ab169-fd40-457e-8ade-9aed70a7d787}" ma:internalName="TaxCatchAll" ma:showField="CatchAllData" ma:web="45e793ef-0031-4b09-a8ac-54742f93ccb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5e793ef-0031-4b09-a8ac-54742f93ccb1" xsi:nil="true"/>
    <lcf76f155ced4ddcb4097134ff3c332f xmlns="e3444403-f3ee-4177-94fe-65e1cbd0c3f2">
      <Terms xmlns="http://schemas.microsoft.com/office/infopath/2007/PartnerControls"/>
    </lcf76f155ced4ddcb4097134ff3c332f>
    <NegotiationNumber xmlns="e3444403-f3ee-4177-94fe-65e1cbd0c3f2">UNDP-MDA-00229</NegotiationNumber>
    <DocumentCategory xmlns="e3444403-f3ee-4177-94fe-65e1cbd0c3f2">TO_SUPPLIER</DocumentCategory>
    <FileClassificationMode xmlns="e3444403-f3ee-4177-94fe-65e1cbd0c3f2">Public</FileClassificationMode>
    <FileNameDescription xmlns="e3444403-f3ee-4177-94fe-65e1cbd0c3f2" xsi:nil="true"/>
    <OriginalFileName xmlns="e3444403-f3ee-4177-94fe-65e1cbd0c3f2">Self-registration guide for companies.pptx</OriginalFileName>
    <OriginalNegotiationId xmlns="e3444403-f3ee-4177-94fe-65e1cbd0c3f2">887009</OriginalNegotiationId>
    <_dlc_DocId xmlns="45e793ef-0031-4b09-a8ac-54742f93ccb1">UNDPPUBDOCS-2047177221-410544</_dlc_DocId>
    <_dlc_DocIdUrl xmlns="45e793ef-0031-4b09-a8ac-54742f93ccb1">
      <Url>https://undp.sharepoint.com/sites/Docs-Public/_layouts/15/DocIdRedir.aspx?ID=UNDPPUBDOCS-2047177221-410544</Url>
      <Description>UNDPPUBDOCS-2047177221-410544</Description>
    </_dlc_DocIdUrl>
    <Token xmlns="e3444403-f3ee-4177-94fe-65e1cbd0c3f2" xsi:nil="true"/>
    <MediaLengthInSeconds xmlns="e3444403-f3ee-4177-94fe-65e1cbd0c3f2" xsi:nil="true"/>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61CF37CD-8A7A-4750-A16A-A166C597EE34}"/>
</file>

<file path=customXml/itemProps2.xml><?xml version="1.0" encoding="utf-8"?>
<ds:datastoreItem xmlns:ds="http://schemas.openxmlformats.org/officeDocument/2006/customXml" ds:itemID="{31D97124-12FE-4321-9671-A0E9803E6DAD}">
  <ds:schemaRefs>
    <ds:schemaRef ds:uri="http://schemas.microsoft.com/sharepoint/v3/contenttype/forms"/>
  </ds:schemaRefs>
</ds:datastoreItem>
</file>

<file path=customXml/itemProps3.xml><?xml version="1.0" encoding="utf-8"?>
<ds:datastoreItem xmlns:ds="http://schemas.openxmlformats.org/officeDocument/2006/customXml" ds:itemID="{E45A95C5-C1C4-494B-BACD-03AF236DAFB1}">
  <ds:schemaRefs>
    <ds:schemaRef ds:uri="http://schemas.microsoft.com/office/2006/metadata/properties"/>
    <ds:schemaRef ds:uri="http://schemas.microsoft.com/office/infopath/2007/PartnerControls"/>
    <ds:schemaRef ds:uri="c848efb5-fe8b-472d-a5a4-7e6e8984cb43"/>
    <ds:schemaRef ds:uri="9b430c72-c3f9-4799-9859-8c5e842af259"/>
  </ds:schemaRefs>
</ds:datastoreItem>
</file>

<file path=customXml/itemProps4.xml><?xml version="1.0" encoding="utf-8"?>
<ds:datastoreItem xmlns:ds="http://schemas.openxmlformats.org/officeDocument/2006/customXml" ds:itemID="{9ED0A4E1-5DD4-41CB-A26B-4696CD2768D2}"/>
</file>

<file path=docProps/app.xml><?xml version="1.0" encoding="utf-8"?>
<Properties xmlns="http://schemas.openxmlformats.org/officeDocument/2006/extended-properties" xmlns:vt="http://schemas.openxmlformats.org/officeDocument/2006/docPropsVTypes">
  <TotalTime>135</TotalTime>
  <Words>581</Words>
  <Application>Microsoft Office PowerPoint</Application>
  <PresentationFormat>Widescreen</PresentationFormat>
  <Paragraphs>29</Paragraphs>
  <Slides>12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vt:lpstr>
      <vt:lpstr>Calibri Light</vt:lpstr>
      <vt:lpstr>Segoe UI</vt:lpstr>
      <vt:lpstr>Office Theme</vt:lpstr>
      <vt:lpstr>Step-by-step self-registration guide for companies </vt:lpstr>
      <vt:lpstr>Step 1: Fill in the information below:  1. Company name 2. Company/ Corporation or other 3. Supplier 4. Select “Republic of Moldova” 5. Enter IDNO from Registration Document </vt:lpstr>
      <vt:lpstr>Step 2: Fill in the information below:  11. Select the appropriate value 12. Type in phone number using the format from template 13. Tick-off “Administrative contact” for contact person who will be responsible for profile management 14. Provided the box from point 13 was selected, tick-off “Request user account” 15. Keep all the values listed in the “Roles” section  </vt:lpstr>
      <vt:lpstr>Step 3: Fill in the information below:  16. Type “MDA” 17. Type in legal address using the format from template 18. Type in name of city as stated in legal address 19. Keep all three options selected 20. Click on “Actions” button and select the person listed as administrative contact.   </vt:lpstr>
      <vt:lpstr>PowerPoint Presentation</vt:lpstr>
      <vt:lpstr>Step 5: Fill in the information below:  22. Select bank name 23. Select bank branch 24. Type in account number 25. Type in IBAN (24 characters) 26. Select currency code 27. Type in account name using the format from template 28. Select “Checking”   </vt:lpstr>
      <vt:lpstr>PowerPoint Presentation</vt:lpstr>
      <vt:lpstr>PowerPoint Presentation</vt:lpstr>
      <vt:lpstr>PowerPoint Presentation</vt:lpstr>
      <vt:lpstr>PowerPoint Presentation</vt:lpstr>
      <vt:lpstr>Step 8: Review the submitted information and click Register</vt:lpstr>
      <vt:lpstr>Step 9: Wait for email notification to complete registration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Natalia Volcovschi</dc:creator>
  <cp:lastModifiedBy>Cristina Gnaciuc</cp:lastModifiedBy>
  <cp:revision>10</cp:revision>
  <dcterms:created xsi:type="dcterms:W3CDTF">2023-02-14T08:37:34Z</dcterms:created>
  <dcterms:modified xsi:type="dcterms:W3CDTF">2023-05-11T07:18:26Z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0x010100703B488AC4D54D41969A52DC2C19756A</vt:lpwstr>
  </property>
  <property fmtid="{D5CDD505-2E9C-101B-9397-08002B2CF9AE}" pid="3" name="MediaServiceImageTags">
    <vt:lpwstr/>
  </property>
  <property fmtid="{D5CDD505-2E9C-101B-9397-08002B2CF9AE}" pid="4" name="_dlc_DocIdItemGuid">
    <vt:lpwstr>060dad2f-a1de-4c2d-b21e-2844b16376b4</vt:lpwstr>
  </property>
  <property fmtid="{D5CDD505-2E9C-101B-9397-08002B2CF9AE}" pid="5" name="Order">
    <vt:r8>41054400</vt:r8>
  </property>
  <property fmtid="{D5CDD505-2E9C-101B-9397-08002B2CF9AE}" pid="6" name="xd_Signature">
    <vt:bool>false</vt:bool>
  </property>
  <property fmtid="{D5CDD505-2E9C-101B-9397-08002B2CF9AE}" pid="7" name="xd_ProgID">
    <vt:lpwstr/>
  </property>
  <property fmtid="{D5CDD505-2E9C-101B-9397-08002B2CF9AE}" pid="8" name="_SourceUrl">
    <vt:lpwstr/>
  </property>
  <property fmtid="{D5CDD505-2E9C-101B-9397-08002B2CF9AE}" pid="9" name="_SharedFileIndex">
    <vt:lpwstr/>
  </property>
  <property fmtid="{D5CDD505-2E9C-101B-9397-08002B2CF9AE}" pid="10" name="ComplianceAssetId">
    <vt:lpwstr/>
  </property>
  <property fmtid="{D5CDD505-2E9C-101B-9397-08002B2CF9AE}" pid="11" name="TemplateUrl">
    <vt:lpwstr/>
  </property>
  <property fmtid="{D5CDD505-2E9C-101B-9397-08002B2CF9AE}" pid="12" name="_ExtendedDescription">
    <vt:lpwstr/>
  </property>
  <property fmtid="{D5CDD505-2E9C-101B-9397-08002B2CF9AE}" pid="13" name="TriggerFlowInfo">
    <vt:lpwstr/>
  </property>
</Properties>
</file>