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7"/>
  </p:sldMasterIdLst>
  <p:sldIdLst>
    <p:sldId id="256" r:id="rId8"/>
    <p:sldId id="257" r:id="rId9"/>
    <p:sldId id="258" r:id="rId10"/>
    <p:sldId id="259" r:id="rId11"/>
    <p:sldId id="267" r:id="rId12"/>
    <p:sldId id="268" r:id="rId13"/>
    <p:sldId id="269" r:id="rId14"/>
    <p:sldId id="260" r:id="rId15"/>
    <p:sldId id="261" r:id="rId16"/>
    <p:sldId id="262" r:id="rId17"/>
    <p:sldId id="263" r:id="rId18"/>
    <p:sldId id="270" r:id="rId19"/>
    <p:sldId id="26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0"/>
  </p:normalViewPr>
  <p:slideViewPr>
    <p:cSldViewPr snapToGrid="0">
      <p:cViewPr varScale="1">
        <p:scale>
          <a:sx n="153" d="100"/>
          <a:sy n="153" d="100"/>
        </p:scale>
        <p:origin x="5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02CE2-5BC8-431A-9DC7-8171B337FA16}" type="doc">
      <dgm:prSet loTypeId="urn:microsoft.com/office/officeart/2005/8/layout/process4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90A91F-3ABB-4B5A-B2F5-408F03333FBB}">
      <dgm:prSet custT="1"/>
      <dgm:spPr/>
      <dgm:t>
        <a:bodyPr/>
        <a:lstStyle/>
        <a:p>
          <a:r>
            <a:rPr lang="ro-RO" sz="1800" b="1" dirty="0">
              <a:latin typeface="+mn-lt"/>
            </a:rPr>
            <a:t>Comitetul de coordonare: </a:t>
          </a:r>
        </a:p>
        <a:p>
          <a:r>
            <a:rPr lang="ro-RO" sz="1800" dirty="0">
              <a:latin typeface="+mn-lt"/>
            </a:rPr>
            <a:t>reprezentanți guvernamentali și non-guvernamentali, organizații ale persoanelor cu dizabilități</a:t>
          </a:r>
          <a:endParaRPr lang="en-US" sz="1800" dirty="0">
            <a:latin typeface="+mn-lt"/>
          </a:endParaRPr>
        </a:p>
      </dgm:t>
    </dgm:pt>
    <dgm:pt modelId="{D94D0AEC-52B6-4039-9D33-5A2A7799AD00}" type="parTrans" cxnId="{E4192A8C-C5BB-4A3D-BF63-857A770E9D92}">
      <dgm:prSet/>
      <dgm:spPr/>
      <dgm:t>
        <a:bodyPr/>
        <a:lstStyle/>
        <a:p>
          <a:endParaRPr lang="en-US"/>
        </a:p>
      </dgm:t>
    </dgm:pt>
    <dgm:pt modelId="{103739B6-AE53-49F2-AB01-176B951F0509}" type="sibTrans" cxnId="{E4192A8C-C5BB-4A3D-BF63-857A770E9D92}">
      <dgm:prSet/>
      <dgm:spPr/>
      <dgm:t>
        <a:bodyPr/>
        <a:lstStyle/>
        <a:p>
          <a:endParaRPr lang="en-US"/>
        </a:p>
      </dgm:t>
    </dgm:pt>
    <dgm:pt modelId="{9E08914F-F61D-4CD7-9372-D05BCAA2811F}">
      <dgm:prSet custT="1"/>
      <dgm:spPr/>
      <dgm:t>
        <a:bodyPr/>
        <a:lstStyle/>
        <a:p>
          <a:r>
            <a:rPr lang="ro-RO" sz="1400" b="1" dirty="0">
              <a:latin typeface="+mn-lt"/>
            </a:rPr>
            <a:t>Echipa de cercetare:</a:t>
          </a:r>
          <a:r>
            <a:rPr lang="ro-RO" sz="1400" dirty="0">
              <a:latin typeface="+mn-lt"/>
            </a:rPr>
            <a:t> </a:t>
          </a:r>
        </a:p>
        <a:p>
          <a:r>
            <a:rPr lang="ro-RO" sz="1400" dirty="0">
              <a:latin typeface="+mn-lt"/>
            </a:rPr>
            <a:t>responsabilă de implementarea studiului și facilitarea comunicării dintre comitetul de coordonare și panelul de experți (ghidată de un expert internațional+experți naționali)</a:t>
          </a:r>
          <a:endParaRPr lang="en-US" sz="1400" dirty="0">
            <a:latin typeface="+mn-lt"/>
          </a:endParaRPr>
        </a:p>
      </dgm:t>
    </dgm:pt>
    <dgm:pt modelId="{5256E27F-6132-433B-8B56-8A5041DCB4C6}" type="parTrans" cxnId="{C1CAE64F-1C35-41C3-8332-F67C2F44E5D0}">
      <dgm:prSet/>
      <dgm:spPr/>
      <dgm:t>
        <a:bodyPr/>
        <a:lstStyle/>
        <a:p>
          <a:endParaRPr lang="en-US"/>
        </a:p>
      </dgm:t>
    </dgm:pt>
    <dgm:pt modelId="{6E67F2E2-BD90-4BED-B9C7-463A51485A87}" type="sibTrans" cxnId="{C1CAE64F-1C35-41C3-8332-F67C2F44E5D0}">
      <dgm:prSet/>
      <dgm:spPr/>
      <dgm:t>
        <a:bodyPr/>
        <a:lstStyle/>
        <a:p>
          <a:endParaRPr lang="en-US"/>
        </a:p>
      </dgm:t>
    </dgm:pt>
    <dgm:pt modelId="{ADF1779D-56B0-453D-BE13-6481AC132938}">
      <dgm:prSet/>
      <dgm:spPr/>
      <dgm:t>
        <a:bodyPr/>
        <a:lstStyle/>
        <a:p>
          <a:r>
            <a:rPr lang="ro-RO" b="1" dirty="0">
              <a:latin typeface="+mn-lt"/>
            </a:rPr>
            <a:t>Panelul de experți: </a:t>
          </a:r>
        </a:p>
        <a:p>
          <a:r>
            <a:rPr lang="ro-RO" dirty="0">
              <a:latin typeface="+mn-lt"/>
            </a:rPr>
            <a:t>angajați de către echipa de cercetare format din profesioniști/prestatori de servicii și părinți ai copiilor cu dizabilități al cărui rol principal este determinarea bunurilor și serviciilor necesare</a:t>
          </a:r>
          <a:endParaRPr lang="en-US" dirty="0">
            <a:latin typeface="+mn-lt"/>
          </a:endParaRPr>
        </a:p>
      </dgm:t>
    </dgm:pt>
    <dgm:pt modelId="{A2EE4A8E-A265-40DD-8E39-74AFF07C918D}" type="parTrans" cxnId="{FA5F76C6-8505-40F0-8C4D-71BF5F1E42E4}">
      <dgm:prSet/>
      <dgm:spPr/>
      <dgm:t>
        <a:bodyPr/>
        <a:lstStyle/>
        <a:p>
          <a:endParaRPr lang="en-US"/>
        </a:p>
      </dgm:t>
    </dgm:pt>
    <dgm:pt modelId="{91445020-2244-4C7C-8ABF-622AF619A683}" type="sibTrans" cxnId="{FA5F76C6-8505-40F0-8C4D-71BF5F1E42E4}">
      <dgm:prSet/>
      <dgm:spPr/>
      <dgm:t>
        <a:bodyPr/>
        <a:lstStyle/>
        <a:p>
          <a:endParaRPr lang="en-US"/>
        </a:p>
      </dgm:t>
    </dgm:pt>
    <dgm:pt modelId="{FE51D69A-0ECE-405D-9570-701827A08FBE}">
      <dgm:prSet custT="1"/>
      <dgm:spPr/>
      <dgm:t>
        <a:bodyPr/>
        <a:lstStyle/>
        <a:p>
          <a:r>
            <a:rPr lang="ro-RO" sz="1800" b="1" dirty="0">
              <a:latin typeface="+mn-lt"/>
            </a:rPr>
            <a:t>Persoane cu dizabilități/părinți ai copiilor cu dizabilități: </a:t>
          </a:r>
        </a:p>
        <a:p>
          <a:r>
            <a:rPr lang="ro-RO" sz="1800" dirty="0">
              <a:latin typeface="+mn-lt"/>
            </a:rPr>
            <a:t>Participanți în cadrul discuțiilor de grup</a:t>
          </a:r>
          <a:endParaRPr lang="en-US" sz="1800" dirty="0">
            <a:latin typeface="+mn-lt"/>
          </a:endParaRPr>
        </a:p>
      </dgm:t>
    </dgm:pt>
    <dgm:pt modelId="{D0B3E7F6-F525-48CB-9C43-32214ED5EA13}" type="parTrans" cxnId="{03D04021-3724-4634-8B2F-AF48AFFA38A9}">
      <dgm:prSet/>
      <dgm:spPr/>
      <dgm:t>
        <a:bodyPr/>
        <a:lstStyle/>
        <a:p>
          <a:endParaRPr lang="en-US"/>
        </a:p>
      </dgm:t>
    </dgm:pt>
    <dgm:pt modelId="{E2CC0C6A-8619-4F6B-B55B-DDE3D7612ADA}" type="sibTrans" cxnId="{03D04021-3724-4634-8B2F-AF48AFFA38A9}">
      <dgm:prSet/>
      <dgm:spPr/>
      <dgm:t>
        <a:bodyPr/>
        <a:lstStyle/>
        <a:p>
          <a:endParaRPr lang="en-US"/>
        </a:p>
      </dgm:t>
    </dgm:pt>
    <dgm:pt modelId="{AF5F3855-5598-40C2-809B-B07E47E71B5F}" type="pres">
      <dgm:prSet presAssocID="{EEC02CE2-5BC8-431A-9DC7-8171B337FA16}" presName="Name0" presStyleCnt="0">
        <dgm:presLayoutVars>
          <dgm:dir/>
          <dgm:animLvl val="lvl"/>
          <dgm:resizeHandles val="exact"/>
        </dgm:presLayoutVars>
      </dgm:prSet>
      <dgm:spPr/>
    </dgm:pt>
    <dgm:pt modelId="{7894BFD8-A57E-44A8-B43F-BDBD287D31A6}" type="pres">
      <dgm:prSet presAssocID="{FE51D69A-0ECE-405D-9570-701827A08FBE}" presName="boxAndChildren" presStyleCnt="0"/>
      <dgm:spPr/>
    </dgm:pt>
    <dgm:pt modelId="{3DE66F95-EE55-4536-9A87-8CFC0FEA5037}" type="pres">
      <dgm:prSet presAssocID="{FE51D69A-0ECE-405D-9570-701827A08FBE}" presName="parentTextBox" presStyleLbl="node1" presStyleIdx="0" presStyleCnt="3"/>
      <dgm:spPr/>
    </dgm:pt>
    <dgm:pt modelId="{22EAA78C-1EAF-4D12-B399-17E49E90F5C2}" type="pres">
      <dgm:prSet presAssocID="{6E67F2E2-BD90-4BED-B9C7-463A51485A87}" presName="sp" presStyleCnt="0"/>
      <dgm:spPr/>
    </dgm:pt>
    <dgm:pt modelId="{E8CE3E17-9565-42E4-AB8B-1DAF8EA083C7}" type="pres">
      <dgm:prSet presAssocID="{9E08914F-F61D-4CD7-9372-D05BCAA2811F}" presName="arrowAndChildren" presStyleCnt="0"/>
      <dgm:spPr/>
    </dgm:pt>
    <dgm:pt modelId="{7B4F06E7-4671-4CA4-A013-AAC861D6D937}" type="pres">
      <dgm:prSet presAssocID="{9E08914F-F61D-4CD7-9372-D05BCAA2811F}" presName="parentTextArrow" presStyleLbl="node1" presStyleIdx="0" presStyleCnt="3"/>
      <dgm:spPr/>
    </dgm:pt>
    <dgm:pt modelId="{19CF8585-9EE6-444E-AA4D-81AEA15BC1B8}" type="pres">
      <dgm:prSet presAssocID="{9E08914F-F61D-4CD7-9372-D05BCAA2811F}" presName="arrow" presStyleLbl="node1" presStyleIdx="1" presStyleCnt="3"/>
      <dgm:spPr/>
    </dgm:pt>
    <dgm:pt modelId="{0B13F226-53B1-4DB3-9B7E-0305C85C5037}" type="pres">
      <dgm:prSet presAssocID="{9E08914F-F61D-4CD7-9372-D05BCAA2811F}" presName="descendantArrow" presStyleCnt="0"/>
      <dgm:spPr/>
    </dgm:pt>
    <dgm:pt modelId="{AF8E7452-B9AA-41F4-9758-78C9E66D053A}" type="pres">
      <dgm:prSet presAssocID="{ADF1779D-56B0-453D-BE13-6481AC132938}" presName="childTextArrow" presStyleLbl="fgAccFollowNode1" presStyleIdx="0" presStyleCnt="1">
        <dgm:presLayoutVars>
          <dgm:bulletEnabled val="1"/>
        </dgm:presLayoutVars>
      </dgm:prSet>
      <dgm:spPr/>
    </dgm:pt>
    <dgm:pt modelId="{1D5D4547-7D3C-4F01-8C06-8E4EEB4E3B5C}" type="pres">
      <dgm:prSet presAssocID="{103739B6-AE53-49F2-AB01-176B951F0509}" presName="sp" presStyleCnt="0"/>
      <dgm:spPr/>
    </dgm:pt>
    <dgm:pt modelId="{55AB899C-E9E5-462A-8ABC-EB9329465146}" type="pres">
      <dgm:prSet presAssocID="{1A90A91F-3ABB-4B5A-B2F5-408F03333FBB}" presName="arrowAndChildren" presStyleCnt="0"/>
      <dgm:spPr/>
    </dgm:pt>
    <dgm:pt modelId="{6B2F8459-2729-4D53-993D-8CFC6A047B8F}" type="pres">
      <dgm:prSet presAssocID="{1A90A91F-3ABB-4B5A-B2F5-408F03333FBB}" presName="parentTextArrow" presStyleLbl="node1" presStyleIdx="2" presStyleCnt="3"/>
      <dgm:spPr/>
    </dgm:pt>
  </dgm:ptLst>
  <dgm:cxnLst>
    <dgm:cxn modelId="{03D04021-3724-4634-8B2F-AF48AFFA38A9}" srcId="{EEC02CE2-5BC8-431A-9DC7-8171B337FA16}" destId="{FE51D69A-0ECE-405D-9570-701827A08FBE}" srcOrd="2" destOrd="0" parTransId="{D0B3E7F6-F525-48CB-9C43-32214ED5EA13}" sibTransId="{E2CC0C6A-8619-4F6B-B55B-DDE3D7612ADA}"/>
    <dgm:cxn modelId="{E7CD5439-0653-44BD-A179-CFB6B4BF6B82}" type="presOf" srcId="{9E08914F-F61D-4CD7-9372-D05BCAA2811F}" destId="{7B4F06E7-4671-4CA4-A013-AAC861D6D937}" srcOrd="0" destOrd="0" presId="urn:microsoft.com/office/officeart/2005/8/layout/process4"/>
    <dgm:cxn modelId="{C1CAE64F-1C35-41C3-8332-F67C2F44E5D0}" srcId="{EEC02CE2-5BC8-431A-9DC7-8171B337FA16}" destId="{9E08914F-F61D-4CD7-9372-D05BCAA2811F}" srcOrd="1" destOrd="0" parTransId="{5256E27F-6132-433B-8B56-8A5041DCB4C6}" sibTransId="{6E67F2E2-BD90-4BED-B9C7-463A51485A87}"/>
    <dgm:cxn modelId="{048DBA7D-756D-4CD7-8882-FE3561D95A91}" type="presOf" srcId="{ADF1779D-56B0-453D-BE13-6481AC132938}" destId="{AF8E7452-B9AA-41F4-9758-78C9E66D053A}" srcOrd="0" destOrd="0" presId="urn:microsoft.com/office/officeart/2005/8/layout/process4"/>
    <dgm:cxn modelId="{E4192A8C-C5BB-4A3D-BF63-857A770E9D92}" srcId="{EEC02CE2-5BC8-431A-9DC7-8171B337FA16}" destId="{1A90A91F-3ABB-4B5A-B2F5-408F03333FBB}" srcOrd="0" destOrd="0" parTransId="{D94D0AEC-52B6-4039-9D33-5A2A7799AD00}" sibTransId="{103739B6-AE53-49F2-AB01-176B951F0509}"/>
    <dgm:cxn modelId="{C49DD3B8-8EDE-413A-B8FD-84DE6AF9E1AE}" type="presOf" srcId="{9E08914F-F61D-4CD7-9372-D05BCAA2811F}" destId="{19CF8585-9EE6-444E-AA4D-81AEA15BC1B8}" srcOrd="1" destOrd="0" presId="urn:microsoft.com/office/officeart/2005/8/layout/process4"/>
    <dgm:cxn modelId="{46FB54BC-7802-4741-B537-2C658812BBB8}" type="presOf" srcId="{1A90A91F-3ABB-4B5A-B2F5-408F03333FBB}" destId="{6B2F8459-2729-4D53-993D-8CFC6A047B8F}" srcOrd="0" destOrd="0" presId="urn:microsoft.com/office/officeart/2005/8/layout/process4"/>
    <dgm:cxn modelId="{B3608BC3-A7A7-4D9F-9E5D-43A0D41A4316}" type="presOf" srcId="{FE51D69A-0ECE-405D-9570-701827A08FBE}" destId="{3DE66F95-EE55-4536-9A87-8CFC0FEA5037}" srcOrd="0" destOrd="0" presId="urn:microsoft.com/office/officeart/2005/8/layout/process4"/>
    <dgm:cxn modelId="{A7CC5AC5-1309-404E-9D3F-E5B7A7299764}" type="presOf" srcId="{EEC02CE2-5BC8-431A-9DC7-8171B337FA16}" destId="{AF5F3855-5598-40C2-809B-B07E47E71B5F}" srcOrd="0" destOrd="0" presId="urn:microsoft.com/office/officeart/2005/8/layout/process4"/>
    <dgm:cxn modelId="{FA5F76C6-8505-40F0-8C4D-71BF5F1E42E4}" srcId="{9E08914F-F61D-4CD7-9372-D05BCAA2811F}" destId="{ADF1779D-56B0-453D-BE13-6481AC132938}" srcOrd="0" destOrd="0" parTransId="{A2EE4A8E-A265-40DD-8E39-74AFF07C918D}" sibTransId="{91445020-2244-4C7C-8ABF-622AF619A683}"/>
    <dgm:cxn modelId="{8DA40507-5398-406B-9BDA-8A9568B640E6}" type="presParOf" srcId="{AF5F3855-5598-40C2-809B-B07E47E71B5F}" destId="{7894BFD8-A57E-44A8-B43F-BDBD287D31A6}" srcOrd="0" destOrd="0" presId="urn:microsoft.com/office/officeart/2005/8/layout/process4"/>
    <dgm:cxn modelId="{3FA971B8-87B8-4846-BDEA-E0BDC84557A1}" type="presParOf" srcId="{7894BFD8-A57E-44A8-B43F-BDBD287D31A6}" destId="{3DE66F95-EE55-4536-9A87-8CFC0FEA5037}" srcOrd="0" destOrd="0" presId="urn:microsoft.com/office/officeart/2005/8/layout/process4"/>
    <dgm:cxn modelId="{0583B64D-1704-4F3C-87DB-EB8574AEB162}" type="presParOf" srcId="{AF5F3855-5598-40C2-809B-B07E47E71B5F}" destId="{22EAA78C-1EAF-4D12-B399-17E49E90F5C2}" srcOrd="1" destOrd="0" presId="urn:microsoft.com/office/officeart/2005/8/layout/process4"/>
    <dgm:cxn modelId="{533EE19F-756E-4DD3-9308-2F8770FC7A6D}" type="presParOf" srcId="{AF5F3855-5598-40C2-809B-B07E47E71B5F}" destId="{E8CE3E17-9565-42E4-AB8B-1DAF8EA083C7}" srcOrd="2" destOrd="0" presId="urn:microsoft.com/office/officeart/2005/8/layout/process4"/>
    <dgm:cxn modelId="{A546E4EF-78CB-4B21-A0B1-A3939C6124A7}" type="presParOf" srcId="{E8CE3E17-9565-42E4-AB8B-1DAF8EA083C7}" destId="{7B4F06E7-4671-4CA4-A013-AAC861D6D937}" srcOrd="0" destOrd="0" presId="urn:microsoft.com/office/officeart/2005/8/layout/process4"/>
    <dgm:cxn modelId="{720F8E37-C918-4AB3-B9DA-7E6E629C7681}" type="presParOf" srcId="{E8CE3E17-9565-42E4-AB8B-1DAF8EA083C7}" destId="{19CF8585-9EE6-444E-AA4D-81AEA15BC1B8}" srcOrd="1" destOrd="0" presId="urn:microsoft.com/office/officeart/2005/8/layout/process4"/>
    <dgm:cxn modelId="{821F0F7F-1684-47F2-9F47-B387C4A97542}" type="presParOf" srcId="{E8CE3E17-9565-42E4-AB8B-1DAF8EA083C7}" destId="{0B13F226-53B1-4DB3-9B7E-0305C85C5037}" srcOrd="2" destOrd="0" presId="urn:microsoft.com/office/officeart/2005/8/layout/process4"/>
    <dgm:cxn modelId="{6A7795D7-1F89-41CA-8E6F-00D2C07DE1E3}" type="presParOf" srcId="{0B13F226-53B1-4DB3-9B7E-0305C85C5037}" destId="{AF8E7452-B9AA-41F4-9758-78C9E66D053A}" srcOrd="0" destOrd="0" presId="urn:microsoft.com/office/officeart/2005/8/layout/process4"/>
    <dgm:cxn modelId="{51770537-89BC-4B35-B4A9-2A5BBBDCE3C5}" type="presParOf" srcId="{AF5F3855-5598-40C2-809B-B07E47E71B5F}" destId="{1D5D4547-7D3C-4F01-8C06-8E4EEB4E3B5C}" srcOrd="3" destOrd="0" presId="urn:microsoft.com/office/officeart/2005/8/layout/process4"/>
    <dgm:cxn modelId="{B4AFEF8F-4119-4817-B80C-FB7F579C8FBB}" type="presParOf" srcId="{AF5F3855-5598-40C2-809B-B07E47E71B5F}" destId="{55AB899C-E9E5-462A-8ABC-EB9329465146}" srcOrd="4" destOrd="0" presId="urn:microsoft.com/office/officeart/2005/8/layout/process4"/>
    <dgm:cxn modelId="{351368B9-AD4D-4D3B-B5D9-4D0A030BCBBC}" type="presParOf" srcId="{55AB899C-E9E5-462A-8ABC-EB9329465146}" destId="{6B2F8459-2729-4D53-993D-8CFC6A047B8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A7C7D4-CCE4-4544-BF2D-6C398EB5DF23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CDBEC4EF-196D-44FE-954A-D399BC41B3FD}">
      <dgm:prSet/>
      <dgm:spPr/>
      <dgm:t>
        <a:bodyPr/>
        <a:lstStyle/>
        <a:p>
          <a:r>
            <a:rPr lang="ro-RO">
              <a:latin typeface="+mj-lt"/>
            </a:rPr>
            <a:t>Analiza literaturii de specialitate</a:t>
          </a:r>
          <a:endParaRPr lang="en-US" dirty="0">
            <a:latin typeface="+mj-lt"/>
          </a:endParaRPr>
        </a:p>
      </dgm:t>
    </dgm:pt>
    <dgm:pt modelId="{F6E1B575-6CCC-4A0D-8592-2960B846DAA1}" type="parTrans" cxnId="{6079D542-E96D-4814-B43E-7C7BFDD26F86}">
      <dgm:prSet/>
      <dgm:spPr/>
      <dgm:t>
        <a:bodyPr/>
        <a:lstStyle/>
        <a:p>
          <a:endParaRPr lang="en-US"/>
        </a:p>
      </dgm:t>
    </dgm:pt>
    <dgm:pt modelId="{FC7DD1B1-626F-4090-ADF6-2DEB4767F844}" type="sibTrans" cxnId="{6079D542-E96D-4814-B43E-7C7BFDD26F86}">
      <dgm:prSet/>
      <dgm:spPr/>
      <dgm:t>
        <a:bodyPr/>
        <a:lstStyle/>
        <a:p>
          <a:endParaRPr lang="en-US" dirty="0"/>
        </a:p>
      </dgm:t>
    </dgm:pt>
    <dgm:pt modelId="{813A1C0C-49C0-42BA-9A70-BC666161F052}">
      <dgm:prSet/>
      <dgm:spPr/>
      <dgm:t>
        <a:bodyPr/>
        <a:lstStyle/>
        <a:p>
          <a:r>
            <a:rPr lang="ro-RO" dirty="0">
              <a:latin typeface="+mj-lt"/>
            </a:rPr>
            <a:t>Stabilirea mecanismului de coordonare</a:t>
          </a:r>
          <a:endParaRPr lang="en-US" dirty="0">
            <a:latin typeface="+mj-lt"/>
          </a:endParaRPr>
        </a:p>
      </dgm:t>
    </dgm:pt>
    <dgm:pt modelId="{88C0848A-DD39-4ABF-9114-F59EE4E0A57D}" type="parTrans" cxnId="{850307F1-FF7F-4BA3-90EA-97C7B9395A2C}">
      <dgm:prSet/>
      <dgm:spPr/>
      <dgm:t>
        <a:bodyPr/>
        <a:lstStyle/>
        <a:p>
          <a:endParaRPr lang="en-US"/>
        </a:p>
      </dgm:t>
    </dgm:pt>
    <dgm:pt modelId="{A0B5E704-4CB4-4D08-BC14-BAA0A039612B}" type="sibTrans" cxnId="{850307F1-FF7F-4BA3-90EA-97C7B9395A2C}">
      <dgm:prSet/>
      <dgm:spPr/>
      <dgm:t>
        <a:bodyPr/>
        <a:lstStyle/>
        <a:p>
          <a:endParaRPr lang="en-US" dirty="0"/>
        </a:p>
      </dgm:t>
    </dgm:pt>
    <dgm:pt modelId="{F9546B4B-1324-4C6C-884C-39EF9574FFB4}">
      <dgm:prSet/>
      <dgm:spPr/>
      <dgm:t>
        <a:bodyPr/>
        <a:lstStyle/>
        <a:p>
          <a:r>
            <a:rPr lang="ro-RO">
              <a:latin typeface="+mj-lt"/>
            </a:rPr>
            <a:t>Metodologia de cercetare</a:t>
          </a:r>
          <a:endParaRPr lang="en-US" dirty="0">
            <a:latin typeface="+mj-lt"/>
          </a:endParaRPr>
        </a:p>
      </dgm:t>
    </dgm:pt>
    <dgm:pt modelId="{991340F6-6218-444B-983E-03A63B1A226E}" type="parTrans" cxnId="{BDFD8663-F290-4757-B8E5-57542F11C518}">
      <dgm:prSet/>
      <dgm:spPr/>
      <dgm:t>
        <a:bodyPr/>
        <a:lstStyle/>
        <a:p>
          <a:endParaRPr lang="en-US"/>
        </a:p>
      </dgm:t>
    </dgm:pt>
    <dgm:pt modelId="{46595B5E-48B3-4737-A844-260AD5CF374E}" type="sibTrans" cxnId="{BDFD8663-F290-4757-B8E5-57542F11C518}">
      <dgm:prSet/>
      <dgm:spPr/>
      <dgm:t>
        <a:bodyPr/>
        <a:lstStyle/>
        <a:p>
          <a:endParaRPr lang="en-US" dirty="0"/>
        </a:p>
      </dgm:t>
    </dgm:pt>
    <dgm:pt modelId="{D4E57801-5875-4D17-9703-6DA9C5AA99CA}">
      <dgm:prSet/>
      <dgm:spPr/>
      <dgm:t>
        <a:bodyPr/>
        <a:lstStyle/>
        <a:p>
          <a:r>
            <a:rPr lang="ro-RO" dirty="0">
              <a:latin typeface="+mj-lt"/>
            </a:rPr>
            <a:t>Analiza CBGC* (2019-2023)</a:t>
          </a:r>
          <a:endParaRPr lang="en-US" dirty="0">
            <a:latin typeface="+mj-lt"/>
          </a:endParaRPr>
        </a:p>
      </dgm:t>
    </dgm:pt>
    <dgm:pt modelId="{AA29F916-24A1-47BE-A28F-73576C2C5B84}" type="parTrans" cxnId="{4FCB0286-FC8F-4722-B8CA-2D246817E1BE}">
      <dgm:prSet/>
      <dgm:spPr/>
      <dgm:t>
        <a:bodyPr/>
        <a:lstStyle/>
        <a:p>
          <a:endParaRPr lang="en-US"/>
        </a:p>
      </dgm:t>
    </dgm:pt>
    <dgm:pt modelId="{59BB1EEE-C793-47E7-988A-AD30B099E24E}" type="sibTrans" cxnId="{4FCB0286-FC8F-4722-B8CA-2D246817E1BE}">
      <dgm:prSet/>
      <dgm:spPr/>
      <dgm:t>
        <a:bodyPr/>
        <a:lstStyle/>
        <a:p>
          <a:endParaRPr lang="en-US" dirty="0"/>
        </a:p>
      </dgm:t>
    </dgm:pt>
    <dgm:pt modelId="{2E1A931A-A09A-4796-A4C6-273A55FE0E17}">
      <dgm:prSet/>
      <dgm:spPr/>
      <dgm:t>
        <a:bodyPr/>
        <a:lstStyle/>
        <a:p>
          <a:r>
            <a:rPr lang="ro-RO" dirty="0">
              <a:latin typeface="+mj-lt"/>
            </a:rPr>
            <a:t>Definitivarea și validarea listei bunurilor și serviciilor necesare </a:t>
          </a:r>
          <a:endParaRPr lang="en-US" dirty="0">
            <a:latin typeface="+mj-lt"/>
          </a:endParaRPr>
        </a:p>
      </dgm:t>
    </dgm:pt>
    <dgm:pt modelId="{8CF2BBD3-3E09-4CB8-9D84-B9BC215B2CA9}" type="parTrans" cxnId="{D7CD48C8-C944-479F-90DF-A898EC0BEC39}">
      <dgm:prSet/>
      <dgm:spPr/>
      <dgm:t>
        <a:bodyPr/>
        <a:lstStyle/>
        <a:p>
          <a:endParaRPr lang="en-US"/>
        </a:p>
      </dgm:t>
    </dgm:pt>
    <dgm:pt modelId="{46FC6B4B-7D47-40D0-8D72-84EC6FF20F1A}" type="sibTrans" cxnId="{D7CD48C8-C944-479F-90DF-A898EC0BEC39}">
      <dgm:prSet/>
      <dgm:spPr/>
      <dgm:t>
        <a:bodyPr/>
        <a:lstStyle/>
        <a:p>
          <a:endParaRPr lang="en-US" dirty="0"/>
        </a:p>
      </dgm:t>
    </dgm:pt>
    <dgm:pt modelId="{DDF2DF62-3138-44D0-BF92-A73D70105096}">
      <dgm:prSet/>
      <dgm:spPr/>
      <dgm:t>
        <a:bodyPr/>
        <a:lstStyle/>
        <a:p>
          <a:r>
            <a:rPr lang="ro-RO" dirty="0">
              <a:latin typeface="+mj-lt"/>
            </a:rPr>
            <a:t>Colectarea și analiza datelor: </a:t>
          </a:r>
        </a:p>
        <a:p>
          <a:r>
            <a:rPr lang="ro-RO" dirty="0">
              <a:latin typeface="+mj-lt"/>
            </a:rPr>
            <a:t>FG, interviuri, analiza pieței </a:t>
          </a:r>
          <a:endParaRPr lang="en-US" dirty="0">
            <a:latin typeface="+mj-lt"/>
          </a:endParaRPr>
        </a:p>
      </dgm:t>
    </dgm:pt>
    <dgm:pt modelId="{24027C95-299D-4E95-848F-B65C23F722CC}" type="parTrans" cxnId="{52DB9259-0B8F-4F42-8855-56E9D15364EB}">
      <dgm:prSet/>
      <dgm:spPr/>
      <dgm:t>
        <a:bodyPr/>
        <a:lstStyle/>
        <a:p>
          <a:endParaRPr lang="en-US"/>
        </a:p>
      </dgm:t>
    </dgm:pt>
    <dgm:pt modelId="{019FE121-0B5E-487F-89F8-C8368AEA1BB3}" type="sibTrans" cxnId="{52DB9259-0B8F-4F42-8855-56E9D15364EB}">
      <dgm:prSet/>
      <dgm:spPr/>
      <dgm:t>
        <a:bodyPr/>
        <a:lstStyle/>
        <a:p>
          <a:endParaRPr lang="en-US" dirty="0"/>
        </a:p>
      </dgm:t>
    </dgm:pt>
    <dgm:pt modelId="{3E8D9F52-4E48-4979-9197-9E48FA08F517}">
      <dgm:prSet/>
      <dgm:spPr/>
      <dgm:t>
        <a:bodyPr/>
        <a:lstStyle/>
        <a:p>
          <a:r>
            <a:rPr lang="ro-RO" dirty="0">
              <a:latin typeface="+mj-lt"/>
            </a:rPr>
            <a:t>Elaborarea raportului final cu concluzii și recomandări</a:t>
          </a:r>
          <a:endParaRPr lang="en-US" dirty="0">
            <a:latin typeface="+mj-lt"/>
          </a:endParaRPr>
        </a:p>
      </dgm:t>
    </dgm:pt>
    <dgm:pt modelId="{89DB00BC-A22A-4FA4-91F4-33F774631A88}" type="parTrans" cxnId="{8845247B-2079-4E3B-AD04-412791AA1A0E}">
      <dgm:prSet/>
      <dgm:spPr/>
      <dgm:t>
        <a:bodyPr/>
        <a:lstStyle/>
        <a:p>
          <a:endParaRPr lang="en-US"/>
        </a:p>
      </dgm:t>
    </dgm:pt>
    <dgm:pt modelId="{2649A3D3-AC47-4B94-862A-4CFBBA23BA82}" type="sibTrans" cxnId="{8845247B-2079-4E3B-AD04-412791AA1A0E}">
      <dgm:prSet/>
      <dgm:spPr/>
      <dgm:t>
        <a:bodyPr/>
        <a:lstStyle/>
        <a:p>
          <a:endParaRPr lang="en-US" dirty="0"/>
        </a:p>
      </dgm:t>
    </dgm:pt>
    <dgm:pt modelId="{69862DB1-9CE8-4C78-B8CF-B3EFF04FEC49}">
      <dgm:prSet/>
      <dgm:spPr/>
      <dgm:t>
        <a:bodyPr/>
        <a:lstStyle/>
        <a:p>
          <a:r>
            <a:rPr lang="ro-RO">
              <a:latin typeface="+mj-lt"/>
            </a:rPr>
            <a:t>Propuneri de politici</a:t>
          </a:r>
          <a:endParaRPr lang="en-US" dirty="0">
            <a:latin typeface="+mj-lt"/>
          </a:endParaRPr>
        </a:p>
      </dgm:t>
    </dgm:pt>
    <dgm:pt modelId="{A861B9F6-E8D5-4A71-AFA7-C5C880755DD2}" type="parTrans" cxnId="{B19B3E35-14BF-4791-B628-7C96ACC7138F}">
      <dgm:prSet/>
      <dgm:spPr/>
      <dgm:t>
        <a:bodyPr/>
        <a:lstStyle/>
        <a:p>
          <a:endParaRPr lang="en-US"/>
        </a:p>
      </dgm:t>
    </dgm:pt>
    <dgm:pt modelId="{531D19EB-9943-494A-BD28-EE0A655F8AC6}" type="sibTrans" cxnId="{B19B3E35-14BF-4791-B628-7C96ACC7138F}">
      <dgm:prSet/>
      <dgm:spPr/>
      <dgm:t>
        <a:bodyPr/>
        <a:lstStyle/>
        <a:p>
          <a:endParaRPr lang="en-US"/>
        </a:p>
      </dgm:t>
    </dgm:pt>
    <dgm:pt modelId="{895A3C52-5A90-4B51-A3FB-1273DCA6B6C6}" type="pres">
      <dgm:prSet presAssocID="{92A7C7D4-CCE4-4544-BF2D-6C398EB5DF23}" presName="Name0" presStyleCnt="0">
        <dgm:presLayoutVars>
          <dgm:dir/>
          <dgm:resizeHandles val="exact"/>
        </dgm:presLayoutVars>
      </dgm:prSet>
      <dgm:spPr/>
    </dgm:pt>
    <dgm:pt modelId="{F8BCE09E-025E-4353-817F-D345E44C0835}" type="pres">
      <dgm:prSet presAssocID="{CDBEC4EF-196D-44FE-954A-D399BC41B3FD}" presName="node" presStyleLbl="node1" presStyleIdx="0" presStyleCnt="8">
        <dgm:presLayoutVars>
          <dgm:bulletEnabled val="1"/>
        </dgm:presLayoutVars>
      </dgm:prSet>
      <dgm:spPr/>
    </dgm:pt>
    <dgm:pt modelId="{BAFA82D6-B228-4A7C-B500-931D05A2FBFE}" type="pres">
      <dgm:prSet presAssocID="{FC7DD1B1-626F-4090-ADF6-2DEB4767F844}" presName="sibTrans" presStyleLbl="sibTrans1D1" presStyleIdx="0" presStyleCnt="7"/>
      <dgm:spPr/>
    </dgm:pt>
    <dgm:pt modelId="{6D66F500-A175-4CF7-9C92-615221AEF2BF}" type="pres">
      <dgm:prSet presAssocID="{FC7DD1B1-626F-4090-ADF6-2DEB4767F844}" presName="connectorText" presStyleLbl="sibTrans1D1" presStyleIdx="0" presStyleCnt="7"/>
      <dgm:spPr/>
    </dgm:pt>
    <dgm:pt modelId="{7F7E226A-A3F0-4DDA-BD3C-0D908323225D}" type="pres">
      <dgm:prSet presAssocID="{813A1C0C-49C0-42BA-9A70-BC666161F052}" presName="node" presStyleLbl="node1" presStyleIdx="1" presStyleCnt="8">
        <dgm:presLayoutVars>
          <dgm:bulletEnabled val="1"/>
        </dgm:presLayoutVars>
      </dgm:prSet>
      <dgm:spPr/>
    </dgm:pt>
    <dgm:pt modelId="{30E388CB-F187-4C43-8108-0D1E42A58BEA}" type="pres">
      <dgm:prSet presAssocID="{A0B5E704-4CB4-4D08-BC14-BAA0A039612B}" presName="sibTrans" presStyleLbl="sibTrans1D1" presStyleIdx="1" presStyleCnt="7"/>
      <dgm:spPr/>
    </dgm:pt>
    <dgm:pt modelId="{9C058E2B-6F9F-41A6-B98E-36A96FA7C1F8}" type="pres">
      <dgm:prSet presAssocID="{A0B5E704-4CB4-4D08-BC14-BAA0A039612B}" presName="connectorText" presStyleLbl="sibTrans1D1" presStyleIdx="1" presStyleCnt="7"/>
      <dgm:spPr/>
    </dgm:pt>
    <dgm:pt modelId="{535BBED4-483B-4E36-88DF-BF708B89E056}" type="pres">
      <dgm:prSet presAssocID="{F9546B4B-1324-4C6C-884C-39EF9574FFB4}" presName="node" presStyleLbl="node1" presStyleIdx="2" presStyleCnt="8">
        <dgm:presLayoutVars>
          <dgm:bulletEnabled val="1"/>
        </dgm:presLayoutVars>
      </dgm:prSet>
      <dgm:spPr/>
    </dgm:pt>
    <dgm:pt modelId="{77CD476D-123A-4A23-A2B7-EF8556659884}" type="pres">
      <dgm:prSet presAssocID="{46595B5E-48B3-4737-A844-260AD5CF374E}" presName="sibTrans" presStyleLbl="sibTrans1D1" presStyleIdx="2" presStyleCnt="7"/>
      <dgm:spPr/>
    </dgm:pt>
    <dgm:pt modelId="{7CB52FBF-7107-4263-BC86-DE305163A908}" type="pres">
      <dgm:prSet presAssocID="{46595B5E-48B3-4737-A844-260AD5CF374E}" presName="connectorText" presStyleLbl="sibTrans1D1" presStyleIdx="2" presStyleCnt="7"/>
      <dgm:spPr/>
    </dgm:pt>
    <dgm:pt modelId="{B9971517-D164-4A35-A0C8-259F61093723}" type="pres">
      <dgm:prSet presAssocID="{D4E57801-5875-4D17-9703-6DA9C5AA99CA}" presName="node" presStyleLbl="node1" presStyleIdx="3" presStyleCnt="8">
        <dgm:presLayoutVars>
          <dgm:bulletEnabled val="1"/>
        </dgm:presLayoutVars>
      </dgm:prSet>
      <dgm:spPr/>
    </dgm:pt>
    <dgm:pt modelId="{874288E8-6A2E-4745-96FA-A2A64D6FB96C}" type="pres">
      <dgm:prSet presAssocID="{59BB1EEE-C793-47E7-988A-AD30B099E24E}" presName="sibTrans" presStyleLbl="sibTrans1D1" presStyleIdx="3" presStyleCnt="7"/>
      <dgm:spPr/>
    </dgm:pt>
    <dgm:pt modelId="{BE953F7F-6050-4B56-AF8B-9F6364FB22C3}" type="pres">
      <dgm:prSet presAssocID="{59BB1EEE-C793-47E7-988A-AD30B099E24E}" presName="connectorText" presStyleLbl="sibTrans1D1" presStyleIdx="3" presStyleCnt="7"/>
      <dgm:spPr/>
    </dgm:pt>
    <dgm:pt modelId="{7B620A7D-3CEC-4398-B919-B7CE889E286E}" type="pres">
      <dgm:prSet presAssocID="{2E1A931A-A09A-4796-A4C6-273A55FE0E17}" presName="node" presStyleLbl="node1" presStyleIdx="4" presStyleCnt="8">
        <dgm:presLayoutVars>
          <dgm:bulletEnabled val="1"/>
        </dgm:presLayoutVars>
      </dgm:prSet>
      <dgm:spPr/>
    </dgm:pt>
    <dgm:pt modelId="{0CB4CFDB-B8BA-443B-BE18-D08C05461594}" type="pres">
      <dgm:prSet presAssocID="{46FC6B4B-7D47-40D0-8D72-84EC6FF20F1A}" presName="sibTrans" presStyleLbl="sibTrans1D1" presStyleIdx="4" presStyleCnt="7"/>
      <dgm:spPr/>
    </dgm:pt>
    <dgm:pt modelId="{82234C16-D8BE-4009-9A5B-579259B164F2}" type="pres">
      <dgm:prSet presAssocID="{46FC6B4B-7D47-40D0-8D72-84EC6FF20F1A}" presName="connectorText" presStyleLbl="sibTrans1D1" presStyleIdx="4" presStyleCnt="7"/>
      <dgm:spPr/>
    </dgm:pt>
    <dgm:pt modelId="{04F739F7-B59A-436E-A9CA-D11164BFE2FE}" type="pres">
      <dgm:prSet presAssocID="{DDF2DF62-3138-44D0-BF92-A73D70105096}" presName="node" presStyleLbl="node1" presStyleIdx="5" presStyleCnt="8">
        <dgm:presLayoutVars>
          <dgm:bulletEnabled val="1"/>
        </dgm:presLayoutVars>
      </dgm:prSet>
      <dgm:spPr/>
    </dgm:pt>
    <dgm:pt modelId="{BAD590BD-33ED-4960-9B9D-8D7FB808B119}" type="pres">
      <dgm:prSet presAssocID="{019FE121-0B5E-487F-89F8-C8368AEA1BB3}" presName="sibTrans" presStyleLbl="sibTrans1D1" presStyleIdx="5" presStyleCnt="7"/>
      <dgm:spPr/>
    </dgm:pt>
    <dgm:pt modelId="{3D3DE243-D2C4-4858-8BFD-860F842BFF31}" type="pres">
      <dgm:prSet presAssocID="{019FE121-0B5E-487F-89F8-C8368AEA1BB3}" presName="connectorText" presStyleLbl="sibTrans1D1" presStyleIdx="5" presStyleCnt="7"/>
      <dgm:spPr/>
    </dgm:pt>
    <dgm:pt modelId="{3EC84163-36AE-4901-B667-3D5A1F475E48}" type="pres">
      <dgm:prSet presAssocID="{3E8D9F52-4E48-4979-9197-9E48FA08F517}" presName="node" presStyleLbl="node1" presStyleIdx="6" presStyleCnt="8">
        <dgm:presLayoutVars>
          <dgm:bulletEnabled val="1"/>
        </dgm:presLayoutVars>
      </dgm:prSet>
      <dgm:spPr/>
    </dgm:pt>
    <dgm:pt modelId="{2AABE099-8AB1-44F0-8262-D1A418F0DD4C}" type="pres">
      <dgm:prSet presAssocID="{2649A3D3-AC47-4B94-862A-4CFBBA23BA82}" presName="sibTrans" presStyleLbl="sibTrans1D1" presStyleIdx="6" presStyleCnt="7"/>
      <dgm:spPr/>
    </dgm:pt>
    <dgm:pt modelId="{4F8BA891-33F1-488F-9825-ED8BCF278CC9}" type="pres">
      <dgm:prSet presAssocID="{2649A3D3-AC47-4B94-862A-4CFBBA23BA82}" presName="connectorText" presStyleLbl="sibTrans1D1" presStyleIdx="6" presStyleCnt="7"/>
      <dgm:spPr/>
    </dgm:pt>
    <dgm:pt modelId="{82E1ABBD-2305-476B-85AB-DAD627F23594}" type="pres">
      <dgm:prSet presAssocID="{69862DB1-9CE8-4C78-B8CF-B3EFF04FEC49}" presName="node" presStyleLbl="node1" presStyleIdx="7" presStyleCnt="8">
        <dgm:presLayoutVars>
          <dgm:bulletEnabled val="1"/>
        </dgm:presLayoutVars>
      </dgm:prSet>
      <dgm:spPr/>
    </dgm:pt>
  </dgm:ptLst>
  <dgm:cxnLst>
    <dgm:cxn modelId="{49F31E02-7952-474D-A393-E80678AB5E5B}" type="presOf" srcId="{59BB1EEE-C793-47E7-988A-AD30B099E24E}" destId="{874288E8-6A2E-4745-96FA-A2A64D6FB96C}" srcOrd="0" destOrd="0" presId="urn:microsoft.com/office/officeart/2016/7/layout/RepeatingBendingProcessNew"/>
    <dgm:cxn modelId="{BE34F204-A57C-4CC8-9894-18CC9222E880}" type="presOf" srcId="{3E8D9F52-4E48-4979-9197-9E48FA08F517}" destId="{3EC84163-36AE-4901-B667-3D5A1F475E48}" srcOrd="0" destOrd="0" presId="urn:microsoft.com/office/officeart/2016/7/layout/RepeatingBendingProcessNew"/>
    <dgm:cxn modelId="{6830500B-E10F-4B9E-A54A-A9D94C95D3A7}" type="presOf" srcId="{FC7DD1B1-626F-4090-ADF6-2DEB4767F844}" destId="{BAFA82D6-B228-4A7C-B500-931D05A2FBFE}" srcOrd="0" destOrd="0" presId="urn:microsoft.com/office/officeart/2016/7/layout/RepeatingBendingProcessNew"/>
    <dgm:cxn modelId="{D60D7C10-3736-4A61-9936-8BB1A3672CA4}" type="presOf" srcId="{A0B5E704-4CB4-4D08-BC14-BAA0A039612B}" destId="{30E388CB-F187-4C43-8108-0D1E42A58BEA}" srcOrd="0" destOrd="0" presId="urn:microsoft.com/office/officeart/2016/7/layout/RepeatingBendingProcessNew"/>
    <dgm:cxn modelId="{F3404E28-9314-43E4-A915-C4EC5B74BDEA}" type="presOf" srcId="{F9546B4B-1324-4C6C-884C-39EF9574FFB4}" destId="{535BBED4-483B-4E36-88DF-BF708B89E056}" srcOrd="0" destOrd="0" presId="urn:microsoft.com/office/officeart/2016/7/layout/RepeatingBendingProcessNew"/>
    <dgm:cxn modelId="{D228B92B-963F-4B52-A933-33F5B55FF2CF}" type="presOf" srcId="{019FE121-0B5E-487F-89F8-C8368AEA1BB3}" destId="{BAD590BD-33ED-4960-9B9D-8D7FB808B119}" srcOrd="0" destOrd="0" presId="urn:microsoft.com/office/officeart/2016/7/layout/RepeatingBendingProcessNew"/>
    <dgm:cxn modelId="{B19B3E35-14BF-4791-B628-7C96ACC7138F}" srcId="{92A7C7D4-CCE4-4544-BF2D-6C398EB5DF23}" destId="{69862DB1-9CE8-4C78-B8CF-B3EFF04FEC49}" srcOrd="7" destOrd="0" parTransId="{A861B9F6-E8D5-4A71-AFA7-C5C880755DD2}" sibTransId="{531D19EB-9943-494A-BD28-EE0A655F8AC6}"/>
    <dgm:cxn modelId="{12C09C36-3FDF-41D6-B7FA-9720F15D042C}" type="presOf" srcId="{D4E57801-5875-4D17-9703-6DA9C5AA99CA}" destId="{B9971517-D164-4A35-A0C8-259F61093723}" srcOrd="0" destOrd="0" presId="urn:microsoft.com/office/officeart/2016/7/layout/RepeatingBendingProcessNew"/>
    <dgm:cxn modelId="{9397F041-0CC7-4877-88CE-04A6433405E6}" type="presOf" srcId="{46595B5E-48B3-4737-A844-260AD5CF374E}" destId="{7CB52FBF-7107-4263-BC86-DE305163A908}" srcOrd="1" destOrd="0" presId="urn:microsoft.com/office/officeart/2016/7/layout/RepeatingBendingProcessNew"/>
    <dgm:cxn modelId="{6079D542-E96D-4814-B43E-7C7BFDD26F86}" srcId="{92A7C7D4-CCE4-4544-BF2D-6C398EB5DF23}" destId="{CDBEC4EF-196D-44FE-954A-D399BC41B3FD}" srcOrd="0" destOrd="0" parTransId="{F6E1B575-6CCC-4A0D-8592-2960B846DAA1}" sibTransId="{FC7DD1B1-626F-4090-ADF6-2DEB4767F844}"/>
    <dgm:cxn modelId="{BDFD8663-F290-4757-B8E5-57542F11C518}" srcId="{92A7C7D4-CCE4-4544-BF2D-6C398EB5DF23}" destId="{F9546B4B-1324-4C6C-884C-39EF9574FFB4}" srcOrd="2" destOrd="0" parTransId="{991340F6-6218-444B-983E-03A63B1A226E}" sibTransId="{46595B5E-48B3-4737-A844-260AD5CF374E}"/>
    <dgm:cxn modelId="{D785D064-9F98-456C-844E-23F6D8F4F662}" type="presOf" srcId="{DDF2DF62-3138-44D0-BF92-A73D70105096}" destId="{04F739F7-B59A-436E-A9CA-D11164BFE2FE}" srcOrd="0" destOrd="0" presId="urn:microsoft.com/office/officeart/2016/7/layout/RepeatingBendingProcessNew"/>
    <dgm:cxn modelId="{B2997D47-E745-4DD2-9373-5C860992E151}" type="presOf" srcId="{CDBEC4EF-196D-44FE-954A-D399BC41B3FD}" destId="{F8BCE09E-025E-4353-817F-D345E44C0835}" srcOrd="0" destOrd="0" presId="urn:microsoft.com/office/officeart/2016/7/layout/RepeatingBendingProcessNew"/>
    <dgm:cxn modelId="{61441E4E-FD47-4255-BBD5-86FCB86AE75B}" type="presOf" srcId="{2E1A931A-A09A-4796-A4C6-273A55FE0E17}" destId="{7B620A7D-3CEC-4398-B919-B7CE889E286E}" srcOrd="0" destOrd="0" presId="urn:microsoft.com/office/officeart/2016/7/layout/RepeatingBendingProcessNew"/>
    <dgm:cxn modelId="{FA15E64F-680A-410A-90FE-046536AEDD41}" type="presOf" srcId="{813A1C0C-49C0-42BA-9A70-BC666161F052}" destId="{7F7E226A-A3F0-4DDA-BD3C-0D908323225D}" srcOrd="0" destOrd="0" presId="urn:microsoft.com/office/officeart/2016/7/layout/RepeatingBendingProcessNew"/>
    <dgm:cxn modelId="{68FBF950-C276-429E-A5DD-89ED49010592}" type="presOf" srcId="{59BB1EEE-C793-47E7-988A-AD30B099E24E}" destId="{BE953F7F-6050-4B56-AF8B-9F6364FB22C3}" srcOrd="1" destOrd="0" presId="urn:microsoft.com/office/officeart/2016/7/layout/RepeatingBendingProcessNew"/>
    <dgm:cxn modelId="{52DB9259-0B8F-4F42-8855-56E9D15364EB}" srcId="{92A7C7D4-CCE4-4544-BF2D-6C398EB5DF23}" destId="{DDF2DF62-3138-44D0-BF92-A73D70105096}" srcOrd="5" destOrd="0" parTransId="{24027C95-299D-4E95-848F-B65C23F722CC}" sibTransId="{019FE121-0B5E-487F-89F8-C8368AEA1BB3}"/>
    <dgm:cxn modelId="{8845247B-2079-4E3B-AD04-412791AA1A0E}" srcId="{92A7C7D4-CCE4-4544-BF2D-6C398EB5DF23}" destId="{3E8D9F52-4E48-4979-9197-9E48FA08F517}" srcOrd="6" destOrd="0" parTransId="{89DB00BC-A22A-4FA4-91F4-33F774631A88}" sibTransId="{2649A3D3-AC47-4B94-862A-4CFBBA23BA82}"/>
    <dgm:cxn modelId="{38E8DB84-628C-486B-B35E-38D7763CA978}" type="presOf" srcId="{FC7DD1B1-626F-4090-ADF6-2DEB4767F844}" destId="{6D66F500-A175-4CF7-9C92-615221AEF2BF}" srcOrd="1" destOrd="0" presId="urn:microsoft.com/office/officeart/2016/7/layout/RepeatingBendingProcessNew"/>
    <dgm:cxn modelId="{4FCB0286-FC8F-4722-B8CA-2D246817E1BE}" srcId="{92A7C7D4-CCE4-4544-BF2D-6C398EB5DF23}" destId="{D4E57801-5875-4D17-9703-6DA9C5AA99CA}" srcOrd="3" destOrd="0" parTransId="{AA29F916-24A1-47BE-A28F-73576C2C5B84}" sibTransId="{59BB1EEE-C793-47E7-988A-AD30B099E24E}"/>
    <dgm:cxn modelId="{70996C97-035F-429B-8919-6AEDAF89829E}" type="presOf" srcId="{019FE121-0B5E-487F-89F8-C8368AEA1BB3}" destId="{3D3DE243-D2C4-4858-8BFD-860F842BFF31}" srcOrd="1" destOrd="0" presId="urn:microsoft.com/office/officeart/2016/7/layout/RepeatingBendingProcessNew"/>
    <dgm:cxn modelId="{F7CA209A-6C14-4591-B421-35126C3F4490}" type="presOf" srcId="{2649A3D3-AC47-4B94-862A-4CFBBA23BA82}" destId="{4F8BA891-33F1-488F-9825-ED8BCF278CC9}" srcOrd="1" destOrd="0" presId="urn:microsoft.com/office/officeart/2016/7/layout/RepeatingBendingProcessNew"/>
    <dgm:cxn modelId="{155A849C-0839-481A-9715-5D75A38B62A0}" type="presOf" srcId="{69862DB1-9CE8-4C78-B8CF-B3EFF04FEC49}" destId="{82E1ABBD-2305-476B-85AB-DAD627F23594}" srcOrd="0" destOrd="0" presId="urn:microsoft.com/office/officeart/2016/7/layout/RepeatingBendingProcessNew"/>
    <dgm:cxn modelId="{0467C4C2-3EB4-4F0D-B201-E54DB9A05CAA}" type="presOf" srcId="{92A7C7D4-CCE4-4544-BF2D-6C398EB5DF23}" destId="{895A3C52-5A90-4B51-A3FB-1273DCA6B6C6}" srcOrd="0" destOrd="0" presId="urn:microsoft.com/office/officeart/2016/7/layout/RepeatingBendingProcessNew"/>
    <dgm:cxn modelId="{D7CD48C8-C944-479F-90DF-A898EC0BEC39}" srcId="{92A7C7D4-CCE4-4544-BF2D-6C398EB5DF23}" destId="{2E1A931A-A09A-4796-A4C6-273A55FE0E17}" srcOrd="4" destOrd="0" parTransId="{8CF2BBD3-3E09-4CB8-9D84-B9BC215B2CA9}" sibTransId="{46FC6B4B-7D47-40D0-8D72-84EC6FF20F1A}"/>
    <dgm:cxn modelId="{178A3DCD-F04A-4755-B6EE-8A0BC9A15577}" type="presOf" srcId="{46595B5E-48B3-4737-A844-260AD5CF374E}" destId="{77CD476D-123A-4A23-A2B7-EF8556659884}" srcOrd="0" destOrd="0" presId="urn:microsoft.com/office/officeart/2016/7/layout/RepeatingBendingProcessNew"/>
    <dgm:cxn modelId="{9266FFE1-45BD-40C5-8C5F-9AC24C5BD903}" type="presOf" srcId="{46FC6B4B-7D47-40D0-8D72-84EC6FF20F1A}" destId="{82234C16-D8BE-4009-9A5B-579259B164F2}" srcOrd="1" destOrd="0" presId="urn:microsoft.com/office/officeart/2016/7/layout/RepeatingBendingProcessNew"/>
    <dgm:cxn modelId="{190DDFE8-E5C0-41A5-8998-DDD1A742D640}" type="presOf" srcId="{2649A3D3-AC47-4B94-862A-4CFBBA23BA82}" destId="{2AABE099-8AB1-44F0-8262-D1A418F0DD4C}" srcOrd="0" destOrd="0" presId="urn:microsoft.com/office/officeart/2016/7/layout/RepeatingBendingProcessNew"/>
    <dgm:cxn modelId="{850307F1-FF7F-4BA3-90EA-97C7B9395A2C}" srcId="{92A7C7D4-CCE4-4544-BF2D-6C398EB5DF23}" destId="{813A1C0C-49C0-42BA-9A70-BC666161F052}" srcOrd="1" destOrd="0" parTransId="{88C0848A-DD39-4ABF-9114-F59EE4E0A57D}" sibTransId="{A0B5E704-4CB4-4D08-BC14-BAA0A039612B}"/>
    <dgm:cxn modelId="{F7A0ECF3-5A79-448E-8D02-5D347B2F2DEE}" type="presOf" srcId="{46FC6B4B-7D47-40D0-8D72-84EC6FF20F1A}" destId="{0CB4CFDB-B8BA-443B-BE18-D08C05461594}" srcOrd="0" destOrd="0" presId="urn:microsoft.com/office/officeart/2016/7/layout/RepeatingBendingProcessNew"/>
    <dgm:cxn modelId="{59C5A8FA-AAF3-4187-AEF3-D8F9D0AD4730}" type="presOf" srcId="{A0B5E704-4CB4-4D08-BC14-BAA0A039612B}" destId="{9C058E2B-6F9F-41A6-B98E-36A96FA7C1F8}" srcOrd="1" destOrd="0" presId="urn:microsoft.com/office/officeart/2016/7/layout/RepeatingBendingProcessNew"/>
    <dgm:cxn modelId="{E71087E4-1D41-4867-BAF1-1EA54C7F1774}" type="presParOf" srcId="{895A3C52-5A90-4B51-A3FB-1273DCA6B6C6}" destId="{F8BCE09E-025E-4353-817F-D345E44C0835}" srcOrd="0" destOrd="0" presId="urn:microsoft.com/office/officeart/2016/7/layout/RepeatingBendingProcessNew"/>
    <dgm:cxn modelId="{42C757E0-2B41-466E-8A7D-E3D8486801E4}" type="presParOf" srcId="{895A3C52-5A90-4B51-A3FB-1273DCA6B6C6}" destId="{BAFA82D6-B228-4A7C-B500-931D05A2FBFE}" srcOrd="1" destOrd="0" presId="urn:microsoft.com/office/officeart/2016/7/layout/RepeatingBendingProcessNew"/>
    <dgm:cxn modelId="{B1C22F65-F713-413B-A336-B2251D138297}" type="presParOf" srcId="{BAFA82D6-B228-4A7C-B500-931D05A2FBFE}" destId="{6D66F500-A175-4CF7-9C92-615221AEF2BF}" srcOrd="0" destOrd="0" presId="urn:microsoft.com/office/officeart/2016/7/layout/RepeatingBendingProcessNew"/>
    <dgm:cxn modelId="{A3DDD09F-76FD-4956-ABDB-E94C600F8290}" type="presParOf" srcId="{895A3C52-5A90-4B51-A3FB-1273DCA6B6C6}" destId="{7F7E226A-A3F0-4DDA-BD3C-0D908323225D}" srcOrd="2" destOrd="0" presId="urn:microsoft.com/office/officeart/2016/7/layout/RepeatingBendingProcessNew"/>
    <dgm:cxn modelId="{77609146-36EE-4FD5-807E-467453896587}" type="presParOf" srcId="{895A3C52-5A90-4B51-A3FB-1273DCA6B6C6}" destId="{30E388CB-F187-4C43-8108-0D1E42A58BEA}" srcOrd="3" destOrd="0" presId="urn:microsoft.com/office/officeart/2016/7/layout/RepeatingBendingProcessNew"/>
    <dgm:cxn modelId="{7BCA81D8-4223-4E5C-BC00-85C2DC99CE31}" type="presParOf" srcId="{30E388CB-F187-4C43-8108-0D1E42A58BEA}" destId="{9C058E2B-6F9F-41A6-B98E-36A96FA7C1F8}" srcOrd="0" destOrd="0" presId="urn:microsoft.com/office/officeart/2016/7/layout/RepeatingBendingProcessNew"/>
    <dgm:cxn modelId="{DCA47731-439A-4B64-BCA9-358E9BE144ED}" type="presParOf" srcId="{895A3C52-5A90-4B51-A3FB-1273DCA6B6C6}" destId="{535BBED4-483B-4E36-88DF-BF708B89E056}" srcOrd="4" destOrd="0" presId="urn:microsoft.com/office/officeart/2016/7/layout/RepeatingBendingProcessNew"/>
    <dgm:cxn modelId="{D7DE2FC6-96C2-40CE-9D27-6E5546A7F3AC}" type="presParOf" srcId="{895A3C52-5A90-4B51-A3FB-1273DCA6B6C6}" destId="{77CD476D-123A-4A23-A2B7-EF8556659884}" srcOrd="5" destOrd="0" presId="urn:microsoft.com/office/officeart/2016/7/layout/RepeatingBendingProcessNew"/>
    <dgm:cxn modelId="{DA41FAB0-8D20-4C41-AB30-5DA79B2BBBC5}" type="presParOf" srcId="{77CD476D-123A-4A23-A2B7-EF8556659884}" destId="{7CB52FBF-7107-4263-BC86-DE305163A908}" srcOrd="0" destOrd="0" presId="urn:microsoft.com/office/officeart/2016/7/layout/RepeatingBendingProcessNew"/>
    <dgm:cxn modelId="{AFE83F9F-5532-45FD-B8A1-193AD5E005D1}" type="presParOf" srcId="{895A3C52-5A90-4B51-A3FB-1273DCA6B6C6}" destId="{B9971517-D164-4A35-A0C8-259F61093723}" srcOrd="6" destOrd="0" presId="urn:microsoft.com/office/officeart/2016/7/layout/RepeatingBendingProcessNew"/>
    <dgm:cxn modelId="{02430F37-3951-4082-9A82-540746840492}" type="presParOf" srcId="{895A3C52-5A90-4B51-A3FB-1273DCA6B6C6}" destId="{874288E8-6A2E-4745-96FA-A2A64D6FB96C}" srcOrd="7" destOrd="0" presId="urn:microsoft.com/office/officeart/2016/7/layout/RepeatingBendingProcessNew"/>
    <dgm:cxn modelId="{7C2486EE-D17B-46EA-9412-D09C0284691C}" type="presParOf" srcId="{874288E8-6A2E-4745-96FA-A2A64D6FB96C}" destId="{BE953F7F-6050-4B56-AF8B-9F6364FB22C3}" srcOrd="0" destOrd="0" presId="urn:microsoft.com/office/officeart/2016/7/layout/RepeatingBendingProcessNew"/>
    <dgm:cxn modelId="{1593D209-8B52-4DBC-8A31-54670C05312C}" type="presParOf" srcId="{895A3C52-5A90-4B51-A3FB-1273DCA6B6C6}" destId="{7B620A7D-3CEC-4398-B919-B7CE889E286E}" srcOrd="8" destOrd="0" presId="urn:microsoft.com/office/officeart/2016/7/layout/RepeatingBendingProcessNew"/>
    <dgm:cxn modelId="{00FF9629-DE31-479B-9EE0-6A90AC889BFD}" type="presParOf" srcId="{895A3C52-5A90-4B51-A3FB-1273DCA6B6C6}" destId="{0CB4CFDB-B8BA-443B-BE18-D08C05461594}" srcOrd="9" destOrd="0" presId="urn:microsoft.com/office/officeart/2016/7/layout/RepeatingBendingProcessNew"/>
    <dgm:cxn modelId="{CBE85914-B069-4E34-AF7C-2C09F1BBE3D2}" type="presParOf" srcId="{0CB4CFDB-B8BA-443B-BE18-D08C05461594}" destId="{82234C16-D8BE-4009-9A5B-579259B164F2}" srcOrd="0" destOrd="0" presId="urn:microsoft.com/office/officeart/2016/7/layout/RepeatingBendingProcessNew"/>
    <dgm:cxn modelId="{DF34CB2C-5B51-4B9E-BBC9-E0E8742B4A7B}" type="presParOf" srcId="{895A3C52-5A90-4B51-A3FB-1273DCA6B6C6}" destId="{04F739F7-B59A-436E-A9CA-D11164BFE2FE}" srcOrd="10" destOrd="0" presId="urn:microsoft.com/office/officeart/2016/7/layout/RepeatingBendingProcessNew"/>
    <dgm:cxn modelId="{D47A1612-64E4-4ACC-8031-A3F68E64D7E0}" type="presParOf" srcId="{895A3C52-5A90-4B51-A3FB-1273DCA6B6C6}" destId="{BAD590BD-33ED-4960-9B9D-8D7FB808B119}" srcOrd="11" destOrd="0" presId="urn:microsoft.com/office/officeart/2016/7/layout/RepeatingBendingProcessNew"/>
    <dgm:cxn modelId="{5359F1B4-0B42-4CD1-8BB7-1EC86E1C8AEF}" type="presParOf" srcId="{BAD590BD-33ED-4960-9B9D-8D7FB808B119}" destId="{3D3DE243-D2C4-4858-8BFD-860F842BFF31}" srcOrd="0" destOrd="0" presId="urn:microsoft.com/office/officeart/2016/7/layout/RepeatingBendingProcessNew"/>
    <dgm:cxn modelId="{F82FF270-3369-4086-A192-7F545CA789EF}" type="presParOf" srcId="{895A3C52-5A90-4B51-A3FB-1273DCA6B6C6}" destId="{3EC84163-36AE-4901-B667-3D5A1F475E48}" srcOrd="12" destOrd="0" presId="urn:microsoft.com/office/officeart/2016/7/layout/RepeatingBendingProcessNew"/>
    <dgm:cxn modelId="{736CE97D-6226-4A0A-B83C-B5A0C3735659}" type="presParOf" srcId="{895A3C52-5A90-4B51-A3FB-1273DCA6B6C6}" destId="{2AABE099-8AB1-44F0-8262-D1A418F0DD4C}" srcOrd="13" destOrd="0" presId="urn:microsoft.com/office/officeart/2016/7/layout/RepeatingBendingProcessNew"/>
    <dgm:cxn modelId="{B7EFB420-12B5-433E-BD01-EF2F48B6AC96}" type="presParOf" srcId="{2AABE099-8AB1-44F0-8262-D1A418F0DD4C}" destId="{4F8BA891-33F1-488F-9825-ED8BCF278CC9}" srcOrd="0" destOrd="0" presId="urn:microsoft.com/office/officeart/2016/7/layout/RepeatingBendingProcessNew"/>
    <dgm:cxn modelId="{58D297AB-B1A1-4140-ABEC-8EE9D3E2509C}" type="presParOf" srcId="{895A3C52-5A90-4B51-A3FB-1273DCA6B6C6}" destId="{82E1ABBD-2305-476B-85AB-DAD627F23594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400341-F531-4067-BF7F-9FBF7FEA84FB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E319987-6001-43C3-B9AC-D7FAE3ABD58F}">
      <dgm:prSet/>
      <dgm:spPr/>
      <dgm:t>
        <a:bodyPr/>
        <a:lstStyle/>
        <a:p>
          <a:r>
            <a:rPr lang="ro-RO" dirty="0"/>
            <a:t>A</a:t>
          </a:r>
          <a:r>
            <a:rPr lang="ro-RO" noProof="0" dirty="0"/>
            <a:t>naliza</a:t>
          </a:r>
          <a:r>
            <a:rPr lang="en-GB" dirty="0"/>
            <a:t> </a:t>
          </a:r>
          <a:r>
            <a:rPr lang="ro-RO" noProof="0" dirty="0"/>
            <a:t>pattern-urilor </a:t>
          </a:r>
          <a:r>
            <a:rPr lang="en-GB" dirty="0"/>
            <a:t>de </a:t>
          </a:r>
          <a:r>
            <a:rPr lang="ro-RO" noProof="0" dirty="0"/>
            <a:t>consum</a:t>
          </a:r>
          <a:r>
            <a:rPr lang="en-GB" dirty="0"/>
            <a:t> (A</a:t>
          </a:r>
          <a:r>
            <a:rPr lang="ro-RO" dirty="0"/>
            <a:t>P</a:t>
          </a:r>
          <a:r>
            <a:rPr lang="en-GB" dirty="0"/>
            <a:t>C)</a:t>
          </a:r>
          <a:r>
            <a:rPr lang="ro-RO" dirty="0"/>
            <a:t> (</a:t>
          </a:r>
          <a:r>
            <a:rPr lang="en-US" dirty="0"/>
            <a:t>the consumption patterns analysis (CPA)</a:t>
          </a:r>
        </a:p>
      </dgm:t>
    </dgm:pt>
    <dgm:pt modelId="{E0515A07-4E3D-4CD2-A6C1-39C45FC1BEA0}" type="parTrans" cxnId="{C319FB4C-7B67-476C-816D-1E537A4B2B6C}">
      <dgm:prSet/>
      <dgm:spPr/>
      <dgm:t>
        <a:bodyPr/>
        <a:lstStyle/>
        <a:p>
          <a:endParaRPr lang="en-US"/>
        </a:p>
      </dgm:t>
    </dgm:pt>
    <dgm:pt modelId="{68E52696-1E50-4F25-9F9C-BB2276A212C4}" type="sibTrans" cxnId="{C319FB4C-7B67-476C-816D-1E537A4B2B6C}">
      <dgm:prSet/>
      <dgm:spPr/>
      <dgm:t>
        <a:bodyPr/>
        <a:lstStyle/>
        <a:p>
          <a:endParaRPr lang="en-US"/>
        </a:p>
      </dgm:t>
    </dgm:pt>
    <dgm:pt modelId="{CF305FE5-A4F2-4FFB-808A-AC2329CB1B3B}">
      <dgm:prSet/>
      <dgm:spPr/>
      <dgm:t>
        <a:bodyPr/>
        <a:lstStyle/>
        <a:p>
          <a:r>
            <a:rPr lang="ro-RO" dirty="0"/>
            <a:t>A</a:t>
          </a:r>
          <a:r>
            <a:rPr lang="ro-RO" noProof="0" dirty="0"/>
            <a:t>bordarea</a:t>
          </a:r>
          <a:r>
            <a:rPr lang="en-GB" dirty="0"/>
            <a:t> </a:t>
          </a:r>
          <a:r>
            <a:rPr lang="ro-RO" noProof="0" dirty="0"/>
            <a:t>standardului</a:t>
          </a:r>
          <a:r>
            <a:rPr lang="en-GB" dirty="0"/>
            <a:t> de </a:t>
          </a:r>
          <a:r>
            <a:rPr lang="ro-RO" noProof="0" dirty="0"/>
            <a:t>viață</a:t>
          </a:r>
          <a:r>
            <a:rPr lang="en-GB" dirty="0"/>
            <a:t> (ASV)</a:t>
          </a:r>
          <a:r>
            <a:rPr lang="ro-RO" dirty="0"/>
            <a:t> (</a:t>
          </a:r>
          <a:r>
            <a:rPr lang="en-US" dirty="0"/>
            <a:t>the standard of living (SOL) approach</a:t>
          </a:r>
          <a:r>
            <a:rPr lang="ro-RO" dirty="0"/>
            <a:t>)</a:t>
          </a:r>
          <a:endParaRPr lang="en-US" dirty="0"/>
        </a:p>
      </dgm:t>
    </dgm:pt>
    <dgm:pt modelId="{19F9B350-DAD0-4BC6-93A9-0BABCF53E416}" type="parTrans" cxnId="{5AE8A0A0-637B-419C-B2A7-E96F6D0D6840}">
      <dgm:prSet/>
      <dgm:spPr/>
      <dgm:t>
        <a:bodyPr/>
        <a:lstStyle/>
        <a:p>
          <a:endParaRPr lang="en-US"/>
        </a:p>
      </dgm:t>
    </dgm:pt>
    <dgm:pt modelId="{F1B9953F-344C-491B-B8FA-75CDA7C3D04D}" type="sibTrans" cxnId="{5AE8A0A0-637B-419C-B2A7-E96F6D0D6840}">
      <dgm:prSet/>
      <dgm:spPr/>
      <dgm:t>
        <a:bodyPr/>
        <a:lstStyle/>
        <a:p>
          <a:endParaRPr lang="en-US"/>
        </a:p>
      </dgm:t>
    </dgm:pt>
    <dgm:pt modelId="{8717CF15-19C6-49A1-9C3E-E4B9379BD453}">
      <dgm:prSet/>
      <dgm:spPr/>
      <dgm:t>
        <a:bodyPr/>
        <a:lstStyle/>
        <a:p>
          <a:r>
            <a:rPr lang="ro-RO" dirty="0"/>
            <a:t>B</a:t>
          </a:r>
          <a:r>
            <a:rPr lang="ro-RO" noProof="0" dirty="0"/>
            <a:t>unurile</a:t>
          </a:r>
          <a:r>
            <a:rPr lang="en-GB" dirty="0"/>
            <a:t> </a:t>
          </a:r>
          <a:r>
            <a:rPr lang="ro-RO" noProof="0" dirty="0"/>
            <a:t>și</a:t>
          </a:r>
          <a:r>
            <a:rPr lang="en-GB" dirty="0"/>
            <a:t> </a:t>
          </a:r>
          <a:r>
            <a:rPr lang="ro-RO" noProof="0" dirty="0"/>
            <a:t>serviciile</a:t>
          </a:r>
          <a:r>
            <a:rPr lang="en-GB" dirty="0"/>
            <a:t> </a:t>
          </a:r>
          <a:r>
            <a:rPr lang="ro-RO" noProof="0" dirty="0"/>
            <a:t>utilizate</a:t>
          </a:r>
          <a:r>
            <a:rPr lang="en-GB" dirty="0"/>
            <a:t> (BSU)</a:t>
          </a:r>
          <a:r>
            <a:rPr lang="ro-RO" dirty="0"/>
            <a:t> (the </a:t>
          </a:r>
          <a:r>
            <a:rPr lang="en-US" dirty="0"/>
            <a:t>goods and services used (GSU)</a:t>
          </a:r>
        </a:p>
      </dgm:t>
    </dgm:pt>
    <dgm:pt modelId="{3F7301AC-2876-4393-B85E-CF6E9BCED0F4}" type="parTrans" cxnId="{AA1F7AB7-1663-4FC7-9E63-DC911FD84828}">
      <dgm:prSet/>
      <dgm:spPr/>
      <dgm:t>
        <a:bodyPr/>
        <a:lstStyle/>
        <a:p>
          <a:endParaRPr lang="en-US"/>
        </a:p>
      </dgm:t>
    </dgm:pt>
    <dgm:pt modelId="{1924A20C-B9F5-4BAD-8CCF-86EDC26AB91E}" type="sibTrans" cxnId="{AA1F7AB7-1663-4FC7-9E63-DC911FD84828}">
      <dgm:prSet/>
      <dgm:spPr/>
      <dgm:t>
        <a:bodyPr/>
        <a:lstStyle/>
        <a:p>
          <a:endParaRPr lang="en-US"/>
        </a:p>
      </dgm:t>
    </dgm:pt>
    <dgm:pt modelId="{05F72D98-7F2C-42D5-B474-BAB445B951CF}">
      <dgm:prSet/>
      <dgm:spPr/>
      <dgm:t>
        <a:bodyPr/>
        <a:lstStyle/>
        <a:p>
          <a:r>
            <a:rPr lang="ro-RO" dirty="0"/>
            <a:t>B</a:t>
          </a:r>
          <a:r>
            <a:rPr lang="ro-RO" noProof="0" dirty="0"/>
            <a:t>unurile</a:t>
          </a:r>
          <a:r>
            <a:rPr lang="en-GB" dirty="0"/>
            <a:t> </a:t>
          </a:r>
          <a:r>
            <a:rPr lang="ro-RO" noProof="0" dirty="0"/>
            <a:t>și</a:t>
          </a:r>
          <a:r>
            <a:rPr lang="en-GB" dirty="0"/>
            <a:t> </a:t>
          </a:r>
          <a:r>
            <a:rPr lang="ro-RO" noProof="0" dirty="0"/>
            <a:t>serviciile</a:t>
          </a:r>
          <a:r>
            <a:rPr lang="en-GB" dirty="0"/>
            <a:t> </a:t>
          </a:r>
          <a:r>
            <a:rPr lang="ro-RO" noProof="0" dirty="0"/>
            <a:t>necesare</a:t>
          </a:r>
          <a:r>
            <a:rPr lang="en-GB" dirty="0"/>
            <a:t> (BSN)</a:t>
          </a:r>
          <a:r>
            <a:rPr lang="ro-RO" dirty="0"/>
            <a:t> (the </a:t>
          </a:r>
          <a:r>
            <a:rPr lang="en-US" dirty="0"/>
            <a:t>goods and services required (GSR)</a:t>
          </a:r>
          <a:r>
            <a:rPr lang="ro-RO" dirty="0"/>
            <a:t>)</a:t>
          </a:r>
          <a:endParaRPr lang="en-US" dirty="0"/>
        </a:p>
      </dgm:t>
    </dgm:pt>
    <dgm:pt modelId="{B1D815A6-2C9A-44DD-AFF5-6051679C9635}" type="parTrans" cxnId="{2BFBA29F-F121-4947-8134-D70FD07A2CC8}">
      <dgm:prSet/>
      <dgm:spPr/>
      <dgm:t>
        <a:bodyPr/>
        <a:lstStyle/>
        <a:p>
          <a:endParaRPr lang="en-US"/>
        </a:p>
      </dgm:t>
    </dgm:pt>
    <dgm:pt modelId="{3A2AE784-4B03-4ED1-A468-FD4F8C2A6308}" type="sibTrans" cxnId="{2BFBA29F-F121-4947-8134-D70FD07A2CC8}">
      <dgm:prSet/>
      <dgm:spPr/>
      <dgm:t>
        <a:bodyPr/>
        <a:lstStyle/>
        <a:p>
          <a:endParaRPr lang="en-US"/>
        </a:p>
      </dgm:t>
    </dgm:pt>
    <dgm:pt modelId="{940745CE-3E4E-42BE-BFFB-8E6E7279D43D}" type="pres">
      <dgm:prSet presAssocID="{4B400341-F531-4067-BF7F-9FBF7FEA84FB}" presName="Name0" presStyleCnt="0">
        <dgm:presLayoutVars>
          <dgm:dir/>
          <dgm:animLvl val="lvl"/>
          <dgm:resizeHandles val="exact"/>
        </dgm:presLayoutVars>
      </dgm:prSet>
      <dgm:spPr/>
    </dgm:pt>
    <dgm:pt modelId="{D3F1A714-BDC9-4A36-AD73-9068117F0E03}" type="pres">
      <dgm:prSet presAssocID="{3E319987-6001-43C3-B9AC-D7FAE3ABD58F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E8DC0F2-AF64-49F5-B99F-B24440145158}" type="pres">
      <dgm:prSet presAssocID="{68E52696-1E50-4F25-9F9C-BB2276A212C4}" presName="parTxOnlySpace" presStyleCnt="0"/>
      <dgm:spPr/>
    </dgm:pt>
    <dgm:pt modelId="{4082405C-A54E-4695-AF7C-CFDC6AFD88D7}" type="pres">
      <dgm:prSet presAssocID="{CF305FE5-A4F2-4FFB-808A-AC2329CB1B3B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AE68CC2-AE26-4DEE-87AA-467FCAB24784}" type="pres">
      <dgm:prSet presAssocID="{F1B9953F-344C-491B-B8FA-75CDA7C3D04D}" presName="parTxOnlySpace" presStyleCnt="0"/>
      <dgm:spPr/>
    </dgm:pt>
    <dgm:pt modelId="{E109E5FF-3C57-46A7-B65A-DA55F50E1408}" type="pres">
      <dgm:prSet presAssocID="{8717CF15-19C6-49A1-9C3E-E4B9379BD453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3BD1DD2-26A4-463C-BC3D-BE20E972C7C6}" type="pres">
      <dgm:prSet presAssocID="{1924A20C-B9F5-4BAD-8CCF-86EDC26AB91E}" presName="parTxOnlySpace" presStyleCnt="0"/>
      <dgm:spPr/>
    </dgm:pt>
    <dgm:pt modelId="{A09BA256-7687-4C4F-A40D-26A53003F07C}" type="pres">
      <dgm:prSet presAssocID="{05F72D98-7F2C-42D5-B474-BAB445B951CF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1F7A81A-3176-4D12-B653-F1690632F07D}" type="presOf" srcId="{4B400341-F531-4067-BF7F-9FBF7FEA84FB}" destId="{940745CE-3E4E-42BE-BFFB-8E6E7279D43D}" srcOrd="0" destOrd="0" presId="urn:microsoft.com/office/officeart/2005/8/layout/chevron1"/>
    <dgm:cxn modelId="{254B5122-6ACD-4C65-A4B7-B03B0666291F}" type="presOf" srcId="{05F72D98-7F2C-42D5-B474-BAB445B951CF}" destId="{A09BA256-7687-4C4F-A40D-26A53003F07C}" srcOrd="0" destOrd="0" presId="urn:microsoft.com/office/officeart/2005/8/layout/chevron1"/>
    <dgm:cxn modelId="{C319FB4C-7B67-476C-816D-1E537A4B2B6C}" srcId="{4B400341-F531-4067-BF7F-9FBF7FEA84FB}" destId="{3E319987-6001-43C3-B9AC-D7FAE3ABD58F}" srcOrd="0" destOrd="0" parTransId="{E0515A07-4E3D-4CD2-A6C1-39C45FC1BEA0}" sibTransId="{68E52696-1E50-4F25-9F9C-BB2276A212C4}"/>
    <dgm:cxn modelId="{C2488898-E096-462C-9CEE-63FF5E95670D}" type="presOf" srcId="{CF305FE5-A4F2-4FFB-808A-AC2329CB1B3B}" destId="{4082405C-A54E-4695-AF7C-CFDC6AFD88D7}" srcOrd="0" destOrd="0" presId="urn:microsoft.com/office/officeart/2005/8/layout/chevron1"/>
    <dgm:cxn modelId="{2BFBA29F-F121-4947-8134-D70FD07A2CC8}" srcId="{4B400341-F531-4067-BF7F-9FBF7FEA84FB}" destId="{05F72D98-7F2C-42D5-B474-BAB445B951CF}" srcOrd="3" destOrd="0" parTransId="{B1D815A6-2C9A-44DD-AFF5-6051679C9635}" sibTransId="{3A2AE784-4B03-4ED1-A468-FD4F8C2A6308}"/>
    <dgm:cxn modelId="{5AE8A0A0-637B-419C-B2A7-E96F6D0D6840}" srcId="{4B400341-F531-4067-BF7F-9FBF7FEA84FB}" destId="{CF305FE5-A4F2-4FFB-808A-AC2329CB1B3B}" srcOrd="1" destOrd="0" parTransId="{19F9B350-DAD0-4BC6-93A9-0BABCF53E416}" sibTransId="{F1B9953F-344C-491B-B8FA-75CDA7C3D04D}"/>
    <dgm:cxn modelId="{AA1F7AB7-1663-4FC7-9E63-DC911FD84828}" srcId="{4B400341-F531-4067-BF7F-9FBF7FEA84FB}" destId="{8717CF15-19C6-49A1-9C3E-E4B9379BD453}" srcOrd="2" destOrd="0" parTransId="{3F7301AC-2876-4393-B85E-CF6E9BCED0F4}" sibTransId="{1924A20C-B9F5-4BAD-8CCF-86EDC26AB91E}"/>
    <dgm:cxn modelId="{DDEFDEBC-B95D-4668-A766-2B503692ABEF}" type="presOf" srcId="{3E319987-6001-43C3-B9AC-D7FAE3ABD58F}" destId="{D3F1A714-BDC9-4A36-AD73-9068117F0E03}" srcOrd="0" destOrd="0" presId="urn:microsoft.com/office/officeart/2005/8/layout/chevron1"/>
    <dgm:cxn modelId="{F4B9C4E8-0D91-45C3-96DC-D58C0C1175B0}" type="presOf" srcId="{8717CF15-19C6-49A1-9C3E-E4B9379BD453}" destId="{E109E5FF-3C57-46A7-B65A-DA55F50E1408}" srcOrd="0" destOrd="0" presId="urn:microsoft.com/office/officeart/2005/8/layout/chevron1"/>
    <dgm:cxn modelId="{27B1C803-0381-4029-BF62-EFE473F2BCCF}" type="presParOf" srcId="{940745CE-3E4E-42BE-BFFB-8E6E7279D43D}" destId="{D3F1A714-BDC9-4A36-AD73-9068117F0E03}" srcOrd="0" destOrd="0" presId="urn:microsoft.com/office/officeart/2005/8/layout/chevron1"/>
    <dgm:cxn modelId="{D7267210-746E-44E9-8D53-01384CF31115}" type="presParOf" srcId="{940745CE-3E4E-42BE-BFFB-8E6E7279D43D}" destId="{9E8DC0F2-AF64-49F5-B99F-B24440145158}" srcOrd="1" destOrd="0" presId="urn:microsoft.com/office/officeart/2005/8/layout/chevron1"/>
    <dgm:cxn modelId="{0B681F1A-73C1-44AD-8972-3384DE370BFB}" type="presParOf" srcId="{940745CE-3E4E-42BE-BFFB-8E6E7279D43D}" destId="{4082405C-A54E-4695-AF7C-CFDC6AFD88D7}" srcOrd="2" destOrd="0" presId="urn:microsoft.com/office/officeart/2005/8/layout/chevron1"/>
    <dgm:cxn modelId="{FD8FAB99-315B-4AD1-949E-4868A416D49D}" type="presParOf" srcId="{940745CE-3E4E-42BE-BFFB-8E6E7279D43D}" destId="{2AE68CC2-AE26-4DEE-87AA-467FCAB24784}" srcOrd="3" destOrd="0" presId="urn:microsoft.com/office/officeart/2005/8/layout/chevron1"/>
    <dgm:cxn modelId="{A33B9061-7236-40B6-8EBF-2B6EA00B78FA}" type="presParOf" srcId="{940745CE-3E4E-42BE-BFFB-8E6E7279D43D}" destId="{E109E5FF-3C57-46A7-B65A-DA55F50E1408}" srcOrd="4" destOrd="0" presId="urn:microsoft.com/office/officeart/2005/8/layout/chevron1"/>
    <dgm:cxn modelId="{3310552A-6367-44B2-B2B5-855821FF2A38}" type="presParOf" srcId="{940745CE-3E4E-42BE-BFFB-8E6E7279D43D}" destId="{63BD1DD2-26A4-463C-BC3D-BE20E972C7C6}" srcOrd="5" destOrd="0" presId="urn:microsoft.com/office/officeart/2005/8/layout/chevron1"/>
    <dgm:cxn modelId="{90F145F9-15D9-4053-A05E-FB532FFD85E1}" type="presParOf" srcId="{940745CE-3E4E-42BE-BFFB-8E6E7279D43D}" destId="{A09BA256-7687-4C4F-A40D-26A53003F07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DF3056-4768-44B5-BE92-510CCFE1135F}" type="doc">
      <dgm:prSet loTypeId="urn:microsoft.com/office/officeart/2005/8/layout/vProcess5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5143526-B41C-4EE3-B97E-7B42F9698160}">
      <dgm:prSet/>
      <dgm:spPr/>
      <dgm:t>
        <a:bodyPr/>
        <a:lstStyle/>
        <a:p>
          <a:r>
            <a:rPr lang="ro-RO" b="1" dirty="0"/>
            <a:t>Team leader: </a:t>
          </a:r>
          <a:r>
            <a:rPr lang="ro-RO" dirty="0"/>
            <a:t>cel puțin 7 ani experiență în domeniul cercetării, studii superioare în domeniul social, economie, politici publice, cunoștințe privind incluziunea persoanelor cu dizabilități</a:t>
          </a:r>
          <a:endParaRPr lang="en-US" dirty="0"/>
        </a:p>
      </dgm:t>
    </dgm:pt>
    <dgm:pt modelId="{8117A994-5D9F-471C-AC75-88F1527F1D21}" type="parTrans" cxnId="{7044C65E-0156-4FF8-A100-354EFE6DB1F1}">
      <dgm:prSet/>
      <dgm:spPr/>
      <dgm:t>
        <a:bodyPr/>
        <a:lstStyle/>
        <a:p>
          <a:endParaRPr lang="en-US"/>
        </a:p>
      </dgm:t>
    </dgm:pt>
    <dgm:pt modelId="{4190B6AB-6659-4F7B-93DB-54B70D366D2B}" type="sibTrans" cxnId="{7044C65E-0156-4FF8-A100-354EFE6DB1F1}">
      <dgm:prSet/>
      <dgm:spPr/>
      <dgm:t>
        <a:bodyPr/>
        <a:lstStyle/>
        <a:p>
          <a:endParaRPr lang="en-US"/>
        </a:p>
      </dgm:t>
    </dgm:pt>
    <dgm:pt modelId="{2427B96C-E6FF-4785-8572-5382203A6430}">
      <dgm:prSet/>
      <dgm:spPr/>
      <dgm:t>
        <a:bodyPr/>
        <a:lstStyle/>
        <a:p>
          <a:r>
            <a:rPr lang="ro-RO" b="1" dirty="0"/>
            <a:t>Consultanți naționali: </a:t>
          </a:r>
          <a:r>
            <a:rPr lang="ro-RO" dirty="0"/>
            <a:t>experiență în metode cantitative și calitative de cercetare, în special experiență în desfășurarea focus-grupurilor, experiență în analiza pieței, studii superioare în domeniul științelor sociale, economiei sau alte domenii relevante cercetării</a:t>
          </a:r>
          <a:endParaRPr lang="en-US" dirty="0"/>
        </a:p>
      </dgm:t>
    </dgm:pt>
    <dgm:pt modelId="{F7F57A9F-464A-4C2D-A691-FC0BB3EFCA88}" type="parTrans" cxnId="{FFE23D45-059B-4AB3-B036-8063567EA1A6}">
      <dgm:prSet/>
      <dgm:spPr/>
      <dgm:t>
        <a:bodyPr/>
        <a:lstStyle/>
        <a:p>
          <a:endParaRPr lang="en-US"/>
        </a:p>
      </dgm:t>
    </dgm:pt>
    <dgm:pt modelId="{607B906D-3C76-4212-AAD9-5F5DDB4BDF10}" type="sibTrans" cxnId="{FFE23D45-059B-4AB3-B036-8063567EA1A6}">
      <dgm:prSet/>
      <dgm:spPr/>
      <dgm:t>
        <a:bodyPr/>
        <a:lstStyle/>
        <a:p>
          <a:endParaRPr lang="en-US"/>
        </a:p>
      </dgm:t>
    </dgm:pt>
    <dgm:pt modelId="{FB1DFB5E-320D-482E-875D-1E69C289007D}">
      <dgm:prSet/>
      <dgm:spPr/>
      <dgm:t>
        <a:bodyPr/>
        <a:lstStyle/>
        <a:p>
          <a:r>
            <a:rPr lang="ro-RO" dirty="0"/>
            <a:t>NB! Echipa de cercetare trebuie să includă experți în domeniul dizabilității: prestatori de servicii persoanelor cu dizabilități și/sau părinți ai copiilor cu dizabilități</a:t>
          </a:r>
          <a:endParaRPr lang="en-US" dirty="0"/>
        </a:p>
      </dgm:t>
    </dgm:pt>
    <dgm:pt modelId="{9EC47BE3-DF9C-4CF7-9981-5EC24063041E}" type="parTrans" cxnId="{9611950D-34BB-4E0C-998B-E10E54B5DF26}">
      <dgm:prSet/>
      <dgm:spPr/>
      <dgm:t>
        <a:bodyPr/>
        <a:lstStyle/>
        <a:p>
          <a:endParaRPr lang="en-US"/>
        </a:p>
      </dgm:t>
    </dgm:pt>
    <dgm:pt modelId="{F7BBC12E-8BC2-416D-8BC4-AB31B021E801}" type="sibTrans" cxnId="{9611950D-34BB-4E0C-998B-E10E54B5DF26}">
      <dgm:prSet/>
      <dgm:spPr/>
      <dgm:t>
        <a:bodyPr/>
        <a:lstStyle/>
        <a:p>
          <a:endParaRPr lang="en-US"/>
        </a:p>
      </dgm:t>
    </dgm:pt>
    <dgm:pt modelId="{E0F53123-80EE-4CE8-90BF-69B506099B54}" type="pres">
      <dgm:prSet presAssocID="{CBDF3056-4768-44B5-BE92-510CCFE1135F}" presName="outerComposite" presStyleCnt="0">
        <dgm:presLayoutVars>
          <dgm:chMax val="5"/>
          <dgm:dir/>
          <dgm:resizeHandles val="exact"/>
        </dgm:presLayoutVars>
      </dgm:prSet>
      <dgm:spPr/>
    </dgm:pt>
    <dgm:pt modelId="{7BA8149E-E557-4A62-94C0-45A71FEA3C6E}" type="pres">
      <dgm:prSet presAssocID="{CBDF3056-4768-44B5-BE92-510CCFE1135F}" presName="dummyMaxCanvas" presStyleCnt="0">
        <dgm:presLayoutVars/>
      </dgm:prSet>
      <dgm:spPr/>
    </dgm:pt>
    <dgm:pt modelId="{19F8DFDB-1165-4D72-BE91-1AA4A0CA843F}" type="pres">
      <dgm:prSet presAssocID="{CBDF3056-4768-44B5-BE92-510CCFE1135F}" presName="ThreeNodes_1" presStyleLbl="node1" presStyleIdx="0" presStyleCnt="3">
        <dgm:presLayoutVars>
          <dgm:bulletEnabled val="1"/>
        </dgm:presLayoutVars>
      </dgm:prSet>
      <dgm:spPr/>
    </dgm:pt>
    <dgm:pt modelId="{55BF9432-AA97-47E9-AACB-9B9218002E7E}" type="pres">
      <dgm:prSet presAssocID="{CBDF3056-4768-44B5-BE92-510CCFE1135F}" presName="ThreeNodes_2" presStyleLbl="node1" presStyleIdx="1" presStyleCnt="3">
        <dgm:presLayoutVars>
          <dgm:bulletEnabled val="1"/>
        </dgm:presLayoutVars>
      </dgm:prSet>
      <dgm:spPr/>
    </dgm:pt>
    <dgm:pt modelId="{6042AB96-1F27-4156-9510-A33348356A88}" type="pres">
      <dgm:prSet presAssocID="{CBDF3056-4768-44B5-BE92-510CCFE1135F}" presName="ThreeNodes_3" presStyleLbl="node1" presStyleIdx="2" presStyleCnt="3">
        <dgm:presLayoutVars>
          <dgm:bulletEnabled val="1"/>
        </dgm:presLayoutVars>
      </dgm:prSet>
      <dgm:spPr/>
    </dgm:pt>
    <dgm:pt modelId="{BCD6EE60-1E37-4FD0-B92F-A3C217021405}" type="pres">
      <dgm:prSet presAssocID="{CBDF3056-4768-44B5-BE92-510CCFE1135F}" presName="ThreeConn_1-2" presStyleLbl="fgAccFollowNode1" presStyleIdx="0" presStyleCnt="2">
        <dgm:presLayoutVars>
          <dgm:bulletEnabled val="1"/>
        </dgm:presLayoutVars>
      </dgm:prSet>
      <dgm:spPr/>
    </dgm:pt>
    <dgm:pt modelId="{9B342A35-15F9-4BE2-ABD7-51A826B8B624}" type="pres">
      <dgm:prSet presAssocID="{CBDF3056-4768-44B5-BE92-510CCFE1135F}" presName="ThreeConn_2-3" presStyleLbl="fgAccFollowNode1" presStyleIdx="1" presStyleCnt="2">
        <dgm:presLayoutVars>
          <dgm:bulletEnabled val="1"/>
        </dgm:presLayoutVars>
      </dgm:prSet>
      <dgm:spPr/>
    </dgm:pt>
    <dgm:pt modelId="{2316965B-F24D-4580-9E91-496E8C60D437}" type="pres">
      <dgm:prSet presAssocID="{CBDF3056-4768-44B5-BE92-510CCFE1135F}" presName="ThreeNodes_1_text" presStyleLbl="node1" presStyleIdx="2" presStyleCnt="3">
        <dgm:presLayoutVars>
          <dgm:bulletEnabled val="1"/>
        </dgm:presLayoutVars>
      </dgm:prSet>
      <dgm:spPr/>
    </dgm:pt>
    <dgm:pt modelId="{7D8A9D9B-B35F-4E35-BE4A-8BA23BEC8FA1}" type="pres">
      <dgm:prSet presAssocID="{CBDF3056-4768-44B5-BE92-510CCFE1135F}" presName="ThreeNodes_2_text" presStyleLbl="node1" presStyleIdx="2" presStyleCnt="3">
        <dgm:presLayoutVars>
          <dgm:bulletEnabled val="1"/>
        </dgm:presLayoutVars>
      </dgm:prSet>
      <dgm:spPr/>
    </dgm:pt>
    <dgm:pt modelId="{C469BF05-B2BC-49E1-BC4A-10A83FBAF92E}" type="pres">
      <dgm:prSet presAssocID="{CBDF3056-4768-44B5-BE92-510CCFE1135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7CE2804-E409-4A94-B560-2200C18A5102}" type="presOf" srcId="{4190B6AB-6659-4F7B-93DB-54B70D366D2B}" destId="{BCD6EE60-1E37-4FD0-B92F-A3C217021405}" srcOrd="0" destOrd="0" presId="urn:microsoft.com/office/officeart/2005/8/layout/vProcess5"/>
    <dgm:cxn modelId="{CFD8840D-826A-44DE-AE23-386EE8620E02}" type="presOf" srcId="{FB1DFB5E-320D-482E-875D-1E69C289007D}" destId="{C469BF05-B2BC-49E1-BC4A-10A83FBAF92E}" srcOrd="1" destOrd="0" presId="urn:microsoft.com/office/officeart/2005/8/layout/vProcess5"/>
    <dgm:cxn modelId="{9611950D-34BB-4E0C-998B-E10E54B5DF26}" srcId="{CBDF3056-4768-44B5-BE92-510CCFE1135F}" destId="{FB1DFB5E-320D-482E-875D-1E69C289007D}" srcOrd="2" destOrd="0" parTransId="{9EC47BE3-DF9C-4CF7-9981-5EC24063041E}" sibTransId="{F7BBC12E-8BC2-416D-8BC4-AB31B021E801}"/>
    <dgm:cxn modelId="{DC7FAD31-478D-4EC6-BC4B-3ED5FABD6F91}" type="presOf" srcId="{FB1DFB5E-320D-482E-875D-1E69C289007D}" destId="{6042AB96-1F27-4156-9510-A33348356A88}" srcOrd="0" destOrd="0" presId="urn:microsoft.com/office/officeart/2005/8/layout/vProcess5"/>
    <dgm:cxn modelId="{7044C65E-0156-4FF8-A100-354EFE6DB1F1}" srcId="{CBDF3056-4768-44B5-BE92-510CCFE1135F}" destId="{05143526-B41C-4EE3-B97E-7B42F9698160}" srcOrd="0" destOrd="0" parTransId="{8117A994-5D9F-471C-AC75-88F1527F1D21}" sibTransId="{4190B6AB-6659-4F7B-93DB-54B70D366D2B}"/>
    <dgm:cxn modelId="{1C70B662-FA8E-42C8-A8D2-F7F2B510ED04}" type="presOf" srcId="{05143526-B41C-4EE3-B97E-7B42F9698160}" destId="{19F8DFDB-1165-4D72-BE91-1AA4A0CA843F}" srcOrd="0" destOrd="0" presId="urn:microsoft.com/office/officeart/2005/8/layout/vProcess5"/>
    <dgm:cxn modelId="{FFE23D45-059B-4AB3-B036-8063567EA1A6}" srcId="{CBDF3056-4768-44B5-BE92-510CCFE1135F}" destId="{2427B96C-E6FF-4785-8572-5382203A6430}" srcOrd="1" destOrd="0" parTransId="{F7F57A9F-464A-4C2D-A691-FC0BB3EFCA88}" sibTransId="{607B906D-3C76-4212-AAD9-5F5DDB4BDF10}"/>
    <dgm:cxn modelId="{79C34747-6CAB-4C16-A7E1-643E9A77BB83}" type="presOf" srcId="{607B906D-3C76-4212-AAD9-5F5DDB4BDF10}" destId="{9B342A35-15F9-4BE2-ABD7-51A826B8B624}" srcOrd="0" destOrd="0" presId="urn:microsoft.com/office/officeart/2005/8/layout/vProcess5"/>
    <dgm:cxn modelId="{7CF87369-5863-4407-B56B-35FC875A1E13}" type="presOf" srcId="{05143526-B41C-4EE3-B97E-7B42F9698160}" destId="{2316965B-F24D-4580-9E91-496E8C60D437}" srcOrd="1" destOrd="0" presId="urn:microsoft.com/office/officeart/2005/8/layout/vProcess5"/>
    <dgm:cxn modelId="{0756318C-3081-44E2-A266-4DB5F394751F}" type="presOf" srcId="{2427B96C-E6FF-4785-8572-5382203A6430}" destId="{55BF9432-AA97-47E9-AACB-9B9218002E7E}" srcOrd="0" destOrd="0" presId="urn:microsoft.com/office/officeart/2005/8/layout/vProcess5"/>
    <dgm:cxn modelId="{078AE4B9-E109-4E0F-ADE7-AF12AA16AEB0}" type="presOf" srcId="{CBDF3056-4768-44B5-BE92-510CCFE1135F}" destId="{E0F53123-80EE-4CE8-90BF-69B506099B54}" srcOrd="0" destOrd="0" presId="urn:microsoft.com/office/officeart/2005/8/layout/vProcess5"/>
    <dgm:cxn modelId="{A7B49DE7-DC21-4C36-99EB-4FFD3AEFC9E4}" type="presOf" srcId="{2427B96C-E6FF-4785-8572-5382203A6430}" destId="{7D8A9D9B-B35F-4E35-BE4A-8BA23BEC8FA1}" srcOrd="1" destOrd="0" presId="urn:microsoft.com/office/officeart/2005/8/layout/vProcess5"/>
    <dgm:cxn modelId="{B1DCF71F-FD57-431F-8318-719F1006FBBA}" type="presParOf" srcId="{E0F53123-80EE-4CE8-90BF-69B506099B54}" destId="{7BA8149E-E557-4A62-94C0-45A71FEA3C6E}" srcOrd="0" destOrd="0" presId="urn:microsoft.com/office/officeart/2005/8/layout/vProcess5"/>
    <dgm:cxn modelId="{79EC9640-74B8-4BBC-A352-E9AA42D497C3}" type="presParOf" srcId="{E0F53123-80EE-4CE8-90BF-69B506099B54}" destId="{19F8DFDB-1165-4D72-BE91-1AA4A0CA843F}" srcOrd="1" destOrd="0" presId="urn:microsoft.com/office/officeart/2005/8/layout/vProcess5"/>
    <dgm:cxn modelId="{34185823-881D-49B0-B8DD-A0B28ADE37FF}" type="presParOf" srcId="{E0F53123-80EE-4CE8-90BF-69B506099B54}" destId="{55BF9432-AA97-47E9-AACB-9B9218002E7E}" srcOrd="2" destOrd="0" presId="urn:microsoft.com/office/officeart/2005/8/layout/vProcess5"/>
    <dgm:cxn modelId="{BB7C9BF7-E3DC-4894-8CB8-17E1D7619F40}" type="presParOf" srcId="{E0F53123-80EE-4CE8-90BF-69B506099B54}" destId="{6042AB96-1F27-4156-9510-A33348356A88}" srcOrd="3" destOrd="0" presId="urn:microsoft.com/office/officeart/2005/8/layout/vProcess5"/>
    <dgm:cxn modelId="{73307BD2-D545-4734-8746-1B0F188C8C84}" type="presParOf" srcId="{E0F53123-80EE-4CE8-90BF-69B506099B54}" destId="{BCD6EE60-1E37-4FD0-B92F-A3C217021405}" srcOrd="4" destOrd="0" presId="urn:microsoft.com/office/officeart/2005/8/layout/vProcess5"/>
    <dgm:cxn modelId="{7B95FEC0-475F-42B1-8466-B5BF7E1C04F7}" type="presParOf" srcId="{E0F53123-80EE-4CE8-90BF-69B506099B54}" destId="{9B342A35-15F9-4BE2-ABD7-51A826B8B624}" srcOrd="5" destOrd="0" presId="urn:microsoft.com/office/officeart/2005/8/layout/vProcess5"/>
    <dgm:cxn modelId="{B3E9D131-A68F-46A0-9A83-992BFCB932D5}" type="presParOf" srcId="{E0F53123-80EE-4CE8-90BF-69B506099B54}" destId="{2316965B-F24D-4580-9E91-496E8C60D437}" srcOrd="6" destOrd="0" presId="urn:microsoft.com/office/officeart/2005/8/layout/vProcess5"/>
    <dgm:cxn modelId="{7055053E-8B14-4674-B428-5732372103FE}" type="presParOf" srcId="{E0F53123-80EE-4CE8-90BF-69B506099B54}" destId="{7D8A9D9B-B35F-4E35-BE4A-8BA23BEC8FA1}" srcOrd="7" destOrd="0" presId="urn:microsoft.com/office/officeart/2005/8/layout/vProcess5"/>
    <dgm:cxn modelId="{4E07BA37-40BC-4708-AC95-6FEF0ADF1192}" type="presParOf" srcId="{E0F53123-80EE-4CE8-90BF-69B506099B54}" destId="{C469BF05-B2BC-49E1-BC4A-10A83FBAF92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51DEA6-5DE8-486D-9959-892C7657969B}" type="doc">
      <dgm:prSet loTypeId="urn:microsoft.com/office/officeart/2005/8/layout/matrix3" loCatId="matrix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33AA013-3B7F-4998-BD07-B68B62882EA4}">
      <dgm:prSet/>
      <dgm:spPr/>
      <dgm:t>
        <a:bodyPr/>
        <a:lstStyle/>
        <a:p>
          <a:r>
            <a:rPr lang="ro-RO"/>
            <a:t>Calitatea ofertei tehnice (20 puncte)</a:t>
          </a:r>
          <a:endParaRPr lang="en-US"/>
        </a:p>
      </dgm:t>
    </dgm:pt>
    <dgm:pt modelId="{5C4D0015-4478-47B6-9658-DAB53AED1A88}" type="parTrans" cxnId="{9C883E91-D565-497E-89A6-5546A92F4422}">
      <dgm:prSet/>
      <dgm:spPr/>
      <dgm:t>
        <a:bodyPr/>
        <a:lstStyle/>
        <a:p>
          <a:endParaRPr lang="en-US"/>
        </a:p>
      </dgm:t>
    </dgm:pt>
    <dgm:pt modelId="{191BB7EF-B12C-4AB9-AA6F-767E8365CC8C}" type="sibTrans" cxnId="{9C883E91-D565-497E-89A6-5546A92F4422}">
      <dgm:prSet/>
      <dgm:spPr/>
      <dgm:t>
        <a:bodyPr/>
        <a:lstStyle/>
        <a:p>
          <a:endParaRPr lang="en-US"/>
        </a:p>
      </dgm:t>
    </dgm:pt>
    <dgm:pt modelId="{44B0BB98-1128-43B7-9598-1EB48F92C998}">
      <dgm:prSet/>
      <dgm:spPr/>
      <dgm:t>
        <a:bodyPr/>
        <a:lstStyle/>
        <a:p>
          <a:r>
            <a:rPr lang="ro-RO" dirty="0"/>
            <a:t>Experiența instituțională (25 puncte)</a:t>
          </a:r>
          <a:endParaRPr lang="en-US" dirty="0"/>
        </a:p>
      </dgm:t>
    </dgm:pt>
    <dgm:pt modelId="{7F698A14-216A-4808-A21D-AB0435BC4037}" type="parTrans" cxnId="{6E0022D2-F009-4464-A44A-B74D0953F982}">
      <dgm:prSet/>
      <dgm:spPr/>
      <dgm:t>
        <a:bodyPr/>
        <a:lstStyle/>
        <a:p>
          <a:endParaRPr lang="en-US"/>
        </a:p>
      </dgm:t>
    </dgm:pt>
    <dgm:pt modelId="{23ED0D30-3CAB-474C-B1B7-1D074AA7E1BB}" type="sibTrans" cxnId="{6E0022D2-F009-4464-A44A-B74D0953F982}">
      <dgm:prSet/>
      <dgm:spPr/>
      <dgm:t>
        <a:bodyPr/>
        <a:lstStyle/>
        <a:p>
          <a:endParaRPr lang="en-US"/>
        </a:p>
      </dgm:t>
    </dgm:pt>
    <dgm:pt modelId="{F272B625-88DE-4397-AA64-14553C147957}">
      <dgm:prSet/>
      <dgm:spPr/>
      <dgm:t>
        <a:bodyPr/>
        <a:lstStyle/>
        <a:p>
          <a:r>
            <a:rPr lang="ro-RO"/>
            <a:t>Calificarea liderului de echipă (15 puncte)</a:t>
          </a:r>
          <a:endParaRPr lang="en-US"/>
        </a:p>
      </dgm:t>
    </dgm:pt>
    <dgm:pt modelId="{6FECBFBE-765A-422E-95C3-609509F52314}" type="parTrans" cxnId="{4DDB26A0-E0D8-46FB-AB41-390D56A09688}">
      <dgm:prSet/>
      <dgm:spPr/>
      <dgm:t>
        <a:bodyPr/>
        <a:lstStyle/>
        <a:p>
          <a:endParaRPr lang="en-US"/>
        </a:p>
      </dgm:t>
    </dgm:pt>
    <dgm:pt modelId="{3903BDB8-70E9-4B75-A664-6E92BDA2F120}" type="sibTrans" cxnId="{4DDB26A0-E0D8-46FB-AB41-390D56A09688}">
      <dgm:prSet/>
      <dgm:spPr/>
      <dgm:t>
        <a:bodyPr/>
        <a:lstStyle/>
        <a:p>
          <a:endParaRPr lang="en-US"/>
        </a:p>
      </dgm:t>
    </dgm:pt>
    <dgm:pt modelId="{61AB660E-56A4-4E0C-9B9A-B3CEA6C9B62C}">
      <dgm:prSet/>
      <dgm:spPr/>
      <dgm:t>
        <a:bodyPr/>
        <a:lstStyle/>
        <a:p>
          <a:r>
            <a:rPr lang="ro-RO"/>
            <a:t>Calificarea consultanților naționali (10 puncte)</a:t>
          </a:r>
          <a:endParaRPr lang="en-US"/>
        </a:p>
      </dgm:t>
    </dgm:pt>
    <dgm:pt modelId="{DCD1CE44-C2BA-4898-B078-3C37AA8F752B}" type="parTrans" cxnId="{A69FD4CD-E8DF-4867-904E-68CB6ED0A9E2}">
      <dgm:prSet/>
      <dgm:spPr/>
      <dgm:t>
        <a:bodyPr/>
        <a:lstStyle/>
        <a:p>
          <a:endParaRPr lang="en-US"/>
        </a:p>
      </dgm:t>
    </dgm:pt>
    <dgm:pt modelId="{39C2CCE7-2D86-4FF1-B06D-AA032059C4B0}" type="sibTrans" cxnId="{A69FD4CD-E8DF-4867-904E-68CB6ED0A9E2}">
      <dgm:prSet/>
      <dgm:spPr/>
      <dgm:t>
        <a:bodyPr/>
        <a:lstStyle/>
        <a:p>
          <a:endParaRPr lang="en-US"/>
        </a:p>
      </dgm:t>
    </dgm:pt>
    <dgm:pt modelId="{AD3795F1-6369-424B-955B-074A5035EF74}" type="pres">
      <dgm:prSet presAssocID="{9A51DEA6-5DE8-486D-9959-892C7657969B}" presName="matrix" presStyleCnt="0">
        <dgm:presLayoutVars>
          <dgm:chMax val="1"/>
          <dgm:dir/>
          <dgm:resizeHandles val="exact"/>
        </dgm:presLayoutVars>
      </dgm:prSet>
      <dgm:spPr/>
    </dgm:pt>
    <dgm:pt modelId="{5130D11B-1009-4824-B6AC-3C4C29DE2C10}" type="pres">
      <dgm:prSet presAssocID="{9A51DEA6-5DE8-486D-9959-892C7657969B}" presName="diamond" presStyleLbl="bgShp" presStyleIdx="0" presStyleCnt="1"/>
      <dgm:spPr/>
    </dgm:pt>
    <dgm:pt modelId="{6D88E603-073E-4078-9FE8-3AD504B947C8}" type="pres">
      <dgm:prSet presAssocID="{9A51DEA6-5DE8-486D-9959-892C7657969B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22EBF45-AF45-4BBF-B156-FF916F0D8F2E}" type="pres">
      <dgm:prSet presAssocID="{9A51DEA6-5DE8-486D-9959-892C7657969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76A9252-0860-4A9C-AB74-123FAF8763AF}" type="pres">
      <dgm:prSet presAssocID="{9A51DEA6-5DE8-486D-9959-892C7657969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20113AC-A6BA-49E3-98C6-58CB36466D56}" type="pres">
      <dgm:prSet presAssocID="{9A51DEA6-5DE8-486D-9959-892C7657969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4967B13-16C9-4443-95EF-AF3838C672EA}" type="presOf" srcId="{9A51DEA6-5DE8-486D-9959-892C7657969B}" destId="{AD3795F1-6369-424B-955B-074A5035EF74}" srcOrd="0" destOrd="0" presId="urn:microsoft.com/office/officeart/2005/8/layout/matrix3"/>
    <dgm:cxn modelId="{797D7253-BD5F-41F1-A393-AC3DC5B978FF}" type="presOf" srcId="{F272B625-88DE-4397-AA64-14553C147957}" destId="{D76A9252-0860-4A9C-AB74-123FAF8763AF}" srcOrd="0" destOrd="0" presId="urn:microsoft.com/office/officeart/2005/8/layout/matrix3"/>
    <dgm:cxn modelId="{9C883E91-D565-497E-89A6-5546A92F4422}" srcId="{9A51DEA6-5DE8-486D-9959-892C7657969B}" destId="{133AA013-3B7F-4998-BD07-B68B62882EA4}" srcOrd="0" destOrd="0" parTransId="{5C4D0015-4478-47B6-9658-DAB53AED1A88}" sibTransId="{191BB7EF-B12C-4AB9-AA6F-767E8365CC8C}"/>
    <dgm:cxn modelId="{F84B0695-AC9C-48EB-A437-5651C42EFA42}" type="presOf" srcId="{61AB660E-56A4-4E0C-9B9A-B3CEA6C9B62C}" destId="{C20113AC-A6BA-49E3-98C6-58CB36466D56}" srcOrd="0" destOrd="0" presId="urn:microsoft.com/office/officeart/2005/8/layout/matrix3"/>
    <dgm:cxn modelId="{4DDB26A0-E0D8-46FB-AB41-390D56A09688}" srcId="{9A51DEA6-5DE8-486D-9959-892C7657969B}" destId="{F272B625-88DE-4397-AA64-14553C147957}" srcOrd="2" destOrd="0" parTransId="{6FECBFBE-765A-422E-95C3-609509F52314}" sibTransId="{3903BDB8-70E9-4B75-A664-6E92BDA2F120}"/>
    <dgm:cxn modelId="{31F57DA9-32AF-41E2-9914-E388D067EFAA}" type="presOf" srcId="{44B0BB98-1128-43B7-9598-1EB48F92C998}" destId="{B22EBF45-AF45-4BBF-B156-FF916F0D8F2E}" srcOrd="0" destOrd="0" presId="urn:microsoft.com/office/officeart/2005/8/layout/matrix3"/>
    <dgm:cxn modelId="{31E050AA-E832-4F98-B1FC-48CE82349D24}" type="presOf" srcId="{133AA013-3B7F-4998-BD07-B68B62882EA4}" destId="{6D88E603-073E-4078-9FE8-3AD504B947C8}" srcOrd="0" destOrd="0" presId="urn:microsoft.com/office/officeart/2005/8/layout/matrix3"/>
    <dgm:cxn modelId="{A69FD4CD-E8DF-4867-904E-68CB6ED0A9E2}" srcId="{9A51DEA6-5DE8-486D-9959-892C7657969B}" destId="{61AB660E-56A4-4E0C-9B9A-B3CEA6C9B62C}" srcOrd="3" destOrd="0" parTransId="{DCD1CE44-C2BA-4898-B078-3C37AA8F752B}" sibTransId="{39C2CCE7-2D86-4FF1-B06D-AA032059C4B0}"/>
    <dgm:cxn modelId="{6E0022D2-F009-4464-A44A-B74D0953F982}" srcId="{9A51DEA6-5DE8-486D-9959-892C7657969B}" destId="{44B0BB98-1128-43B7-9598-1EB48F92C998}" srcOrd="1" destOrd="0" parTransId="{7F698A14-216A-4808-A21D-AB0435BC4037}" sibTransId="{23ED0D30-3CAB-474C-B1B7-1D074AA7E1BB}"/>
    <dgm:cxn modelId="{AAC41153-E19D-462E-869B-87CD57AF33F6}" type="presParOf" srcId="{AD3795F1-6369-424B-955B-074A5035EF74}" destId="{5130D11B-1009-4824-B6AC-3C4C29DE2C10}" srcOrd="0" destOrd="0" presId="urn:microsoft.com/office/officeart/2005/8/layout/matrix3"/>
    <dgm:cxn modelId="{BB2C29E4-868F-40B6-B06A-1AC3C8377B7B}" type="presParOf" srcId="{AD3795F1-6369-424B-955B-074A5035EF74}" destId="{6D88E603-073E-4078-9FE8-3AD504B947C8}" srcOrd="1" destOrd="0" presId="urn:microsoft.com/office/officeart/2005/8/layout/matrix3"/>
    <dgm:cxn modelId="{7A92D5F8-35B2-408C-80F2-D11BA7DD721E}" type="presParOf" srcId="{AD3795F1-6369-424B-955B-074A5035EF74}" destId="{B22EBF45-AF45-4BBF-B156-FF916F0D8F2E}" srcOrd="2" destOrd="0" presId="urn:microsoft.com/office/officeart/2005/8/layout/matrix3"/>
    <dgm:cxn modelId="{3ED84F4E-12F4-461A-8A19-263120D2A833}" type="presParOf" srcId="{AD3795F1-6369-424B-955B-074A5035EF74}" destId="{D76A9252-0860-4A9C-AB74-123FAF8763AF}" srcOrd="3" destOrd="0" presId="urn:microsoft.com/office/officeart/2005/8/layout/matrix3"/>
    <dgm:cxn modelId="{C2E11F56-14F3-458E-8C73-30679659D7A9}" type="presParOf" srcId="{AD3795F1-6369-424B-955B-074A5035EF74}" destId="{C20113AC-A6BA-49E3-98C6-58CB36466D5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E66F95-EE55-4536-9A87-8CFC0FEA5037}">
      <dsp:nvSpPr>
        <dsp:cNvPr id="0" name=""/>
        <dsp:cNvSpPr/>
      </dsp:nvSpPr>
      <dsp:spPr>
        <a:xfrm>
          <a:off x="0" y="4012889"/>
          <a:ext cx="7104549" cy="13171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kern="1200" dirty="0">
              <a:latin typeface="+mn-lt"/>
            </a:rPr>
            <a:t>Persoane cu dizabilități/părinți ai copiilor cu dizabilități: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+mn-lt"/>
            </a:rPr>
            <a:t>Participanți în cadrul discuțiilor de grup</a:t>
          </a:r>
          <a:endParaRPr lang="en-US" sz="1800" kern="1200" dirty="0">
            <a:latin typeface="+mn-lt"/>
          </a:endParaRPr>
        </a:p>
      </dsp:txBody>
      <dsp:txXfrm>
        <a:off x="0" y="4012889"/>
        <a:ext cx="7104549" cy="1317119"/>
      </dsp:txXfrm>
    </dsp:sp>
    <dsp:sp modelId="{19CF8585-9EE6-444E-AA4D-81AEA15BC1B8}">
      <dsp:nvSpPr>
        <dsp:cNvPr id="0" name=""/>
        <dsp:cNvSpPr/>
      </dsp:nvSpPr>
      <dsp:spPr>
        <a:xfrm rot="10800000">
          <a:off x="0" y="2006916"/>
          <a:ext cx="7104549" cy="202573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>
              <a:latin typeface="+mn-lt"/>
            </a:rPr>
            <a:t>Echipa de cercetare:</a:t>
          </a:r>
          <a:r>
            <a:rPr lang="ro-RO" sz="1400" kern="1200" dirty="0">
              <a:latin typeface="+mn-lt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n-lt"/>
            </a:rPr>
            <a:t>responsabilă de implementarea studiului și facilitarea comunicării dintre comitetul de coordonare și panelul de experți (ghidată de un expert internațional+experți naționali)</a:t>
          </a:r>
          <a:endParaRPr lang="en-US" sz="1400" kern="1200" dirty="0">
            <a:latin typeface="+mn-lt"/>
          </a:endParaRPr>
        </a:p>
      </dsp:txBody>
      <dsp:txXfrm rot="-10800000">
        <a:off x="0" y="2006916"/>
        <a:ext cx="7104549" cy="711031"/>
      </dsp:txXfrm>
    </dsp:sp>
    <dsp:sp modelId="{AF8E7452-B9AA-41F4-9758-78C9E66D053A}">
      <dsp:nvSpPr>
        <dsp:cNvPr id="0" name=""/>
        <dsp:cNvSpPr/>
      </dsp:nvSpPr>
      <dsp:spPr>
        <a:xfrm>
          <a:off x="0" y="2717947"/>
          <a:ext cx="7104549" cy="6056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b="1" kern="1200" dirty="0">
              <a:latin typeface="+mn-lt"/>
            </a:rPr>
            <a:t>Panelul de experți: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latin typeface="+mn-lt"/>
            </a:rPr>
            <a:t>angajați de către echipa de cercetare format din profesioniști/prestatori de servicii și părinți ai copiilor cu dizabilități al cărui rol principal este determinarea bunurilor și serviciilor necesare</a:t>
          </a:r>
          <a:endParaRPr lang="en-US" sz="1200" kern="1200" dirty="0">
            <a:latin typeface="+mn-lt"/>
          </a:endParaRPr>
        </a:p>
      </dsp:txBody>
      <dsp:txXfrm>
        <a:off x="0" y="2717947"/>
        <a:ext cx="7104549" cy="605693"/>
      </dsp:txXfrm>
    </dsp:sp>
    <dsp:sp modelId="{6B2F8459-2729-4D53-993D-8CFC6A047B8F}">
      <dsp:nvSpPr>
        <dsp:cNvPr id="0" name=""/>
        <dsp:cNvSpPr/>
      </dsp:nvSpPr>
      <dsp:spPr>
        <a:xfrm rot="10800000">
          <a:off x="0" y="942"/>
          <a:ext cx="7104549" cy="202573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kern="1200" dirty="0">
              <a:latin typeface="+mn-lt"/>
            </a:rPr>
            <a:t>Comitetul de coordonare: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+mn-lt"/>
            </a:rPr>
            <a:t>reprezentanți guvernamentali și non-guvernamentali, organizații ale persoanelor cu dizabilități</a:t>
          </a:r>
          <a:endParaRPr lang="en-US" sz="1800" kern="1200" dirty="0">
            <a:latin typeface="+mn-lt"/>
          </a:endParaRPr>
        </a:p>
      </dsp:txBody>
      <dsp:txXfrm rot="10800000">
        <a:off x="0" y="942"/>
        <a:ext cx="7104549" cy="1316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A82D6-B228-4A7C-B500-931D05A2FBFE}">
      <dsp:nvSpPr>
        <dsp:cNvPr id="0" name=""/>
        <dsp:cNvSpPr/>
      </dsp:nvSpPr>
      <dsp:spPr>
        <a:xfrm>
          <a:off x="2057470" y="490514"/>
          <a:ext cx="3779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7950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236232" y="534191"/>
        <a:ext cx="20427" cy="4085"/>
      </dsp:txXfrm>
    </dsp:sp>
    <dsp:sp modelId="{F8BCE09E-025E-4353-817F-D345E44C0835}">
      <dsp:nvSpPr>
        <dsp:cNvPr id="0" name=""/>
        <dsp:cNvSpPr/>
      </dsp:nvSpPr>
      <dsp:spPr>
        <a:xfrm>
          <a:off x="282963" y="3341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>
              <a:latin typeface="+mj-lt"/>
            </a:rPr>
            <a:t>Analiza literaturii de specialitate</a:t>
          </a:r>
          <a:endParaRPr lang="en-US" sz="1400" kern="1200" dirty="0">
            <a:latin typeface="+mj-lt"/>
          </a:endParaRPr>
        </a:p>
      </dsp:txBody>
      <dsp:txXfrm>
        <a:off x="282963" y="3341"/>
        <a:ext cx="1776307" cy="1065784"/>
      </dsp:txXfrm>
    </dsp:sp>
    <dsp:sp modelId="{30E388CB-F187-4C43-8108-0D1E42A58BEA}">
      <dsp:nvSpPr>
        <dsp:cNvPr id="0" name=""/>
        <dsp:cNvSpPr/>
      </dsp:nvSpPr>
      <dsp:spPr>
        <a:xfrm>
          <a:off x="4242328" y="490514"/>
          <a:ext cx="3779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7950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42472"/>
              <a:satOff val="-1017"/>
              <a:lumOff val="538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4421090" y="534191"/>
        <a:ext cx="20427" cy="4085"/>
      </dsp:txXfrm>
    </dsp:sp>
    <dsp:sp modelId="{7F7E226A-A3F0-4DDA-BD3C-0D908323225D}">
      <dsp:nvSpPr>
        <dsp:cNvPr id="0" name=""/>
        <dsp:cNvSpPr/>
      </dsp:nvSpPr>
      <dsp:spPr>
        <a:xfrm>
          <a:off x="2467821" y="3341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5714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j-lt"/>
            </a:rPr>
            <a:t>Stabilirea mecanismului de coordonare</a:t>
          </a:r>
          <a:endParaRPr lang="en-US" sz="1400" kern="1200" dirty="0">
            <a:latin typeface="+mj-lt"/>
          </a:endParaRPr>
        </a:p>
      </dsp:txBody>
      <dsp:txXfrm>
        <a:off x="2467821" y="3341"/>
        <a:ext cx="1776307" cy="1065784"/>
      </dsp:txXfrm>
    </dsp:sp>
    <dsp:sp modelId="{77CD476D-123A-4A23-A2B7-EF8556659884}">
      <dsp:nvSpPr>
        <dsp:cNvPr id="0" name=""/>
        <dsp:cNvSpPr/>
      </dsp:nvSpPr>
      <dsp:spPr>
        <a:xfrm>
          <a:off x="1171117" y="1067326"/>
          <a:ext cx="4369715" cy="377950"/>
        </a:xfrm>
        <a:custGeom>
          <a:avLst/>
          <a:gdLst/>
          <a:ahLst/>
          <a:cxnLst/>
          <a:rect l="0" t="0" r="0" b="0"/>
          <a:pathLst>
            <a:path>
              <a:moveTo>
                <a:pt x="4369715" y="0"/>
              </a:moveTo>
              <a:lnTo>
                <a:pt x="4369715" y="206075"/>
              </a:lnTo>
              <a:lnTo>
                <a:pt x="0" y="206075"/>
              </a:lnTo>
              <a:lnTo>
                <a:pt x="0" y="37795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84945"/>
              <a:satOff val="-2034"/>
              <a:lumOff val="1076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246255" y="1254258"/>
        <a:ext cx="219438" cy="4085"/>
      </dsp:txXfrm>
    </dsp:sp>
    <dsp:sp modelId="{535BBED4-483B-4E36-88DF-BF708B89E056}">
      <dsp:nvSpPr>
        <dsp:cNvPr id="0" name=""/>
        <dsp:cNvSpPr/>
      </dsp:nvSpPr>
      <dsp:spPr>
        <a:xfrm>
          <a:off x="4652679" y="3341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11429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>
              <a:latin typeface="+mj-lt"/>
            </a:rPr>
            <a:t>Metodologia de cercetare</a:t>
          </a:r>
          <a:endParaRPr lang="en-US" sz="1400" kern="1200" dirty="0">
            <a:latin typeface="+mj-lt"/>
          </a:endParaRPr>
        </a:p>
      </dsp:txBody>
      <dsp:txXfrm>
        <a:off x="4652679" y="3341"/>
        <a:ext cx="1776307" cy="1065784"/>
      </dsp:txXfrm>
    </dsp:sp>
    <dsp:sp modelId="{874288E8-6A2E-4745-96FA-A2A64D6FB96C}">
      <dsp:nvSpPr>
        <dsp:cNvPr id="0" name=""/>
        <dsp:cNvSpPr/>
      </dsp:nvSpPr>
      <dsp:spPr>
        <a:xfrm>
          <a:off x="2057470" y="1964849"/>
          <a:ext cx="3779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7950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127417"/>
              <a:satOff val="-3051"/>
              <a:lumOff val="1614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236232" y="2008526"/>
        <a:ext cx="20427" cy="4085"/>
      </dsp:txXfrm>
    </dsp:sp>
    <dsp:sp modelId="{B9971517-D164-4A35-A0C8-259F61093723}">
      <dsp:nvSpPr>
        <dsp:cNvPr id="0" name=""/>
        <dsp:cNvSpPr/>
      </dsp:nvSpPr>
      <dsp:spPr>
        <a:xfrm>
          <a:off x="282963" y="1477676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17143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j-lt"/>
            </a:rPr>
            <a:t>Analiza CBGC* (2019-2023)</a:t>
          </a:r>
          <a:endParaRPr lang="en-US" sz="1400" kern="1200" dirty="0">
            <a:latin typeface="+mj-lt"/>
          </a:endParaRPr>
        </a:p>
      </dsp:txBody>
      <dsp:txXfrm>
        <a:off x="282963" y="1477676"/>
        <a:ext cx="1776307" cy="1065784"/>
      </dsp:txXfrm>
    </dsp:sp>
    <dsp:sp modelId="{0CB4CFDB-B8BA-443B-BE18-D08C05461594}">
      <dsp:nvSpPr>
        <dsp:cNvPr id="0" name=""/>
        <dsp:cNvSpPr/>
      </dsp:nvSpPr>
      <dsp:spPr>
        <a:xfrm>
          <a:off x="4242328" y="1964849"/>
          <a:ext cx="3779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7950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169890"/>
              <a:satOff val="-4067"/>
              <a:lumOff val="2152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4421090" y="2008526"/>
        <a:ext cx="20427" cy="4085"/>
      </dsp:txXfrm>
    </dsp:sp>
    <dsp:sp modelId="{7B620A7D-3CEC-4398-B919-B7CE889E286E}">
      <dsp:nvSpPr>
        <dsp:cNvPr id="0" name=""/>
        <dsp:cNvSpPr/>
      </dsp:nvSpPr>
      <dsp:spPr>
        <a:xfrm>
          <a:off x="2467821" y="1477676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2857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j-lt"/>
            </a:rPr>
            <a:t>Definitivarea și validarea listei bunurilor și serviciilor necesare </a:t>
          </a:r>
          <a:endParaRPr lang="en-US" sz="1400" kern="1200" dirty="0">
            <a:latin typeface="+mj-lt"/>
          </a:endParaRPr>
        </a:p>
      </dsp:txBody>
      <dsp:txXfrm>
        <a:off x="2467821" y="1477676"/>
        <a:ext cx="1776307" cy="1065784"/>
      </dsp:txXfrm>
    </dsp:sp>
    <dsp:sp modelId="{BAD590BD-33ED-4960-9B9D-8D7FB808B119}">
      <dsp:nvSpPr>
        <dsp:cNvPr id="0" name=""/>
        <dsp:cNvSpPr/>
      </dsp:nvSpPr>
      <dsp:spPr>
        <a:xfrm>
          <a:off x="1171117" y="2541661"/>
          <a:ext cx="4369715" cy="377950"/>
        </a:xfrm>
        <a:custGeom>
          <a:avLst/>
          <a:gdLst/>
          <a:ahLst/>
          <a:cxnLst/>
          <a:rect l="0" t="0" r="0" b="0"/>
          <a:pathLst>
            <a:path>
              <a:moveTo>
                <a:pt x="4369715" y="0"/>
              </a:moveTo>
              <a:lnTo>
                <a:pt x="4369715" y="206075"/>
              </a:lnTo>
              <a:lnTo>
                <a:pt x="0" y="206075"/>
              </a:lnTo>
              <a:lnTo>
                <a:pt x="0" y="37795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212362"/>
              <a:satOff val="-5084"/>
              <a:lumOff val="2690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246255" y="2728593"/>
        <a:ext cx="219438" cy="4085"/>
      </dsp:txXfrm>
    </dsp:sp>
    <dsp:sp modelId="{04F739F7-B59A-436E-A9CA-D11164BFE2FE}">
      <dsp:nvSpPr>
        <dsp:cNvPr id="0" name=""/>
        <dsp:cNvSpPr/>
      </dsp:nvSpPr>
      <dsp:spPr>
        <a:xfrm>
          <a:off x="4652679" y="1477676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8571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j-lt"/>
            </a:rPr>
            <a:t>Colectarea și analiza datelor: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j-lt"/>
            </a:rPr>
            <a:t>FG, interviuri, analiza pieței </a:t>
          </a:r>
          <a:endParaRPr lang="en-US" sz="1400" kern="1200" dirty="0">
            <a:latin typeface="+mj-lt"/>
          </a:endParaRPr>
        </a:p>
      </dsp:txBody>
      <dsp:txXfrm>
        <a:off x="4652679" y="1477676"/>
        <a:ext cx="1776307" cy="1065784"/>
      </dsp:txXfrm>
    </dsp:sp>
    <dsp:sp modelId="{2AABE099-8AB1-44F0-8262-D1A418F0DD4C}">
      <dsp:nvSpPr>
        <dsp:cNvPr id="0" name=""/>
        <dsp:cNvSpPr/>
      </dsp:nvSpPr>
      <dsp:spPr>
        <a:xfrm>
          <a:off x="2057470" y="3439183"/>
          <a:ext cx="3779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7950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254834"/>
              <a:satOff val="-6101"/>
              <a:lumOff val="3228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236232" y="3482861"/>
        <a:ext cx="20427" cy="4085"/>
      </dsp:txXfrm>
    </dsp:sp>
    <dsp:sp modelId="{3EC84163-36AE-4901-B667-3D5A1F475E48}">
      <dsp:nvSpPr>
        <dsp:cNvPr id="0" name=""/>
        <dsp:cNvSpPr/>
      </dsp:nvSpPr>
      <dsp:spPr>
        <a:xfrm>
          <a:off x="282963" y="2952011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34286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latin typeface="+mj-lt"/>
            </a:rPr>
            <a:t>Elaborarea raportului final cu concluzii și recomandări</a:t>
          </a:r>
          <a:endParaRPr lang="en-US" sz="1400" kern="1200" dirty="0">
            <a:latin typeface="+mj-lt"/>
          </a:endParaRPr>
        </a:p>
      </dsp:txBody>
      <dsp:txXfrm>
        <a:off x="282963" y="2952011"/>
        <a:ext cx="1776307" cy="1065784"/>
      </dsp:txXfrm>
    </dsp:sp>
    <dsp:sp modelId="{82E1ABBD-2305-476B-85AB-DAD627F23594}">
      <dsp:nvSpPr>
        <dsp:cNvPr id="0" name=""/>
        <dsp:cNvSpPr/>
      </dsp:nvSpPr>
      <dsp:spPr>
        <a:xfrm>
          <a:off x="2467821" y="2952011"/>
          <a:ext cx="1776307" cy="1065784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041" tIns="91364" rIns="87041" bIns="9136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>
              <a:latin typeface="+mj-lt"/>
            </a:rPr>
            <a:t>Propuneri de politici</a:t>
          </a:r>
          <a:endParaRPr lang="en-US" sz="1400" kern="1200" dirty="0">
            <a:latin typeface="+mj-lt"/>
          </a:endParaRPr>
        </a:p>
      </dsp:txBody>
      <dsp:txXfrm>
        <a:off x="2467821" y="2952011"/>
        <a:ext cx="1776307" cy="10657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1A714-BDC9-4A36-AD73-9068117F0E03}">
      <dsp:nvSpPr>
        <dsp:cNvPr id="0" name=""/>
        <dsp:cNvSpPr/>
      </dsp:nvSpPr>
      <dsp:spPr>
        <a:xfrm>
          <a:off x="4764" y="1046457"/>
          <a:ext cx="2773575" cy="110943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A</a:t>
          </a:r>
          <a:r>
            <a:rPr lang="ro-RO" sz="1400" kern="1200" noProof="0" dirty="0"/>
            <a:t>naliza</a:t>
          </a:r>
          <a:r>
            <a:rPr lang="en-GB" sz="1400" kern="1200" dirty="0"/>
            <a:t> </a:t>
          </a:r>
          <a:r>
            <a:rPr lang="ro-RO" sz="1400" kern="1200" noProof="0" dirty="0"/>
            <a:t>pattern-urilor </a:t>
          </a:r>
          <a:r>
            <a:rPr lang="en-GB" sz="1400" kern="1200" dirty="0"/>
            <a:t>de </a:t>
          </a:r>
          <a:r>
            <a:rPr lang="ro-RO" sz="1400" kern="1200" noProof="0" dirty="0"/>
            <a:t>consum</a:t>
          </a:r>
          <a:r>
            <a:rPr lang="en-GB" sz="1400" kern="1200" dirty="0"/>
            <a:t> (A</a:t>
          </a:r>
          <a:r>
            <a:rPr lang="ro-RO" sz="1400" kern="1200" dirty="0"/>
            <a:t>P</a:t>
          </a:r>
          <a:r>
            <a:rPr lang="en-GB" sz="1400" kern="1200" dirty="0"/>
            <a:t>C)</a:t>
          </a:r>
          <a:r>
            <a:rPr lang="ro-RO" sz="1400" kern="1200" dirty="0"/>
            <a:t> (</a:t>
          </a:r>
          <a:r>
            <a:rPr lang="en-US" sz="1400" kern="1200" dirty="0"/>
            <a:t>the consumption patterns analysis (CPA)</a:t>
          </a:r>
        </a:p>
      </dsp:txBody>
      <dsp:txXfrm>
        <a:off x="559479" y="1046457"/>
        <a:ext cx="1664145" cy="1109430"/>
      </dsp:txXfrm>
    </dsp:sp>
    <dsp:sp modelId="{4082405C-A54E-4695-AF7C-CFDC6AFD88D7}">
      <dsp:nvSpPr>
        <dsp:cNvPr id="0" name=""/>
        <dsp:cNvSpPr/>
      </dsp:nvSpPr>
      <dsp:spPr>
        <a:xfrm>
          <a:off x="2500982" y="1046457"/>
          <a:ext cx="2773575" cy="110943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A</a:t>
          </a:r>
          <a:r>
            <a:rPr lang="ro-RO" sz="1400" kern="1200" noProof="0" dirty="0"/>
            <a:t>bordarea</a:t>
          </a:r>
          <a:r>
            <a:rPr lang="en-GB" sz="1400" kern="1200" dirty="0"/>
            <a:t> </a:t>
          </a:r>
          <a:r>
            <a:rPr lang="ro-RO" sz="1400" kern="1200" noProof="0" dirty="0"/>
            <a:t>standardului</a:t>
          </a:r>
          <a:r>
            <a:rPr lang="en-GB" sz="1400" kern="1200" dirty="0"/>
            <a:t> de </a:t>
          </a:r>
          <a:r>
            <a:rPr lang="ro-RO" sz="1400" kern="1200" noProof="0" dirty="0"/>
            <a:t>viață</a:t>
          </a:r>
          <a:r>
            <a:rPr lang="en-GB" sz="1400" kern="1200" dirty="0"/>
            <a:t> (ASV)</a:t>
          </a:r>
          <a:r>
            <a:rPr lang="ro-RO" sz="1400" kern="1200" dirty="0"/>
            <a:t> (</a:t>
          </a:r>
          <a:r>
            <a:rPr lang="en-US" sz="1400" kern="1200" dirty="0"/>
            <a:t>the standard of living (SOL) approach</a:t>
          </a:r>
          <a:r>
            <a:rPr lang="ro-RO" sz="1400" kern="1200" dirty="0"/>
            <a:t>)</a:t>
          </a:r>
          <a:endParaRPr lang="en-US" sz="1400" kern="1200" dirty="0"/>
        </a:p>
      </dsp:txBody>
      <dsp:txXfrm>
        <a:off x="3055697" y="1046457"/>
        <a:ext cx="1664145" cy="1109430"/>
      </dsp:txXfrm>
    </dsp:sp>
    <dsp:sp modelId="{E109E5FF-3C57-46A7-B65A-DA55F50E1408}">
      <dsp:nvSpPr>
        <dsp:cNvPr id="0" name=""/>
        <dsp:cNvSpPr/>
      </dsp:nvSpPr>
      <dsp:spPr>
        <a:xfrm>
          <a:off x="4997201" y="1046457"/>
          <a:ext cx="2773575" cy="110943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B</a:t>
          </a:r>
          <a:r>
            <a:rPr lang="ro-RO" sz="1400" kern="1200" noProof="0" dirty="0"/>
            <a:t>unurile</a:t>
          </a:r>
          <a:r>
            <a:rPr lang="en-GB" sz="1400" kern="1200" dirty="0"/>
            <a:t> </a:t>
          </a:r>
          <a:r>
            <a:rPr lang="ro-RO" sz="1400" kern="1200" noProof="0" dirty="0"/>
            <a:t>și</a:t>
          </a:r>
          <a:r>
            <a:rPr lang="en-GB" sz="1400" kern="1200" dirty="0"/>
            <a:t> </a:t>
          </a:r>
          <a:r>
            <a:rPr lang="ro-RO" sz="1400" kern="1200" noProof="0" dirty="0"/>
            <a:t>serviciile</a:t>
          </a:r>
          <a:r>
            <a:rPr lang="en-GB" sz="1400" kern="1200" dirty="0"/>
            <a:t> </a:t>
          </a:r>
          <a:r>
            <a:rPr lang="ro-RO" sz="1400" kern="1200" noProof="0" dirty="0"/>
            <a:t>utilizate</a:t>
          </a:r>
          <a:r>
            <a:rPr lang="en-GB" sz="1400" kern="1200" dirty="0"/>
            <a:t> (BSU)</a:t>
          </a:r>
          <a:r>
            <a:rPr lang="ro-RO" sz="1400" kern="1200" dirty="0"/>
            <a:t> (the </a:t>
          </a:r>
          <a:r>
            <a:rPr lang="en-US" sz="1400" kern="1200" dirty="0"/>
            <a:t>goods and services used (GSU)</a:t>
          </a:r>
        </a:p>
      </dsp:txBody>
      <dsp:txXfrm>
        <a:off x="5551916" y="1046457"/>
        <a:ext cx="1664145" cy="1109430"/>
      </dsp:txXfrm>
    </dsp:sp>
    <dsp:sp modelId="{A09BA256-7687-4C4F-A40D-26A53003F07C}">
      <dsp:nvSpPr>
        <dsp:cNvPr id="0" name=""/>
        <dsp:cNvSpPr/>
      </dsp:nvSpPr>
      <dsp:spPr>
        <a:xfrm>
          <a:off x="7493419" y="1046457"/>
          <a:ext cx="2773575" cy="110943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B</a:t>
          </a:r>
          <a:r>
            <a:rPr lang="ro-RO" sz="1400" kern="1200" noProof="0" dirty="0"/>
            <a:t>unurile</a:t>
          </a:r>
          <a:r>
            <a:rPr lang="en-GB" sz="1400" kern="1200" dirty="0"/>
            <a:t> </a:t>
          </a:r>
          <a:r>
            <a:rPr lang="ro-RO" sz="1400" kern="1200" noProof="0" dirty="0"/>
            <a:t>și</a:t>
          </a:r>
          <a:r>
            <a:rPr lang="en-GB" sz="1400" kern="1200" dirty="0"/>
            <a:t> </a:t>
          </a:r>
          <a:r>
            <a:rPr lang="ro-RO" sz="1400" kern="1200" noProof="0" dirty="0"/>
            <a:t>serviciile</a:t>
          </a:r>
          <a:r>
            <a:rPr lang="en-GB" sz="1400" kern="1200" dirty="0"/>
            <a:t> </a:t>
          </a:r>
          <a:r>
            <a:rPr lang="ro-RO" sz="1400" kern="1200" noProof="0" dirty="0"/>
            <a:t>necesare</a:t>
          </a:r>
          <a:r>
            <a:rPr lang="en-GB" sz="1400" kern="1200" dirty="0"/>
            <a:t> (BSN)</a:t>
          </a:r>
          <a:r>
            <a:rPr lang="ro-RO" sz="1400" kern="1200" dirty="0"/>
            <a:t> (the </a:t>
          </a:r>
          <a:r>
            <a:rPr lang="en-US" sz="1400" kern="1200" dirty="0"/>
            <a:t>goods and services required (GSR)</a:t>
          </a:r>
          <a:r>
            <a:rPr lang="ro-RO" sz="1400" kern="1200" dirty="0"/>
            <a:t>)</a:t>
          </a:r>
          <a:endParaRPr lang="en-US" sz="1400" kern="1200" dirty="0"/>
        </a:p>
      </dsp:txBody>
      <dsp:txXfrm>
        <a:off x="8048134" y="1046457"/>
        <a:ext cx="1664145" cy="11094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8DFDB-1165-4D72-BE91-1AA4A0CA843F}">
      <dsp:nvSpPr>
        <dsp:cNvPr id="0" name=""/>
        <dsp:cNvSpPr/>
      </dsp:nvSpPr>
      <dsp:spPr>
        <a:xfrm>
          <a:off x="0" y="0"/>
          <a:ext cx="8730996" cy="96070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b="1" kern="1200" dirty="0"/>
            <a:t>Team leader: </a:t>
          </a:r>
          <a:r>
            <a:rPr lang="ro-RO" sz="1500" kern="1200" dirty="0"/>
            <a:t>cel puțin 7 ani experiență în domeniul cercetării, studii superioare în domeniul social, economie, politici publice, cunoștințe privind incluziunea persoanelor cu dizabilități</a:t>
          </a:r>
          <a:endParaRPr lang="en-US" sz="1500" kern="1200" dirty="0"/>
        </a:p>
      </dsp:txBody>
      <dsp:txXfrm>
        <a:off x="28138" y="28138"/>
        <a:ext cx="7694321" cy="904427"/>
      </dsp:txXfrm>
    </dsp:sp>
    <dsp:sp modelId="{55BF9432-AA97-47E9-AACB-9B9218002E7E}">
      <dsp:nvSpPr>
        <dsp:cNvPr id="0" name=""/>
        <dsp:cNvSpPr/>
      </dsp:nvSpPr>
      <dsp:spPr>
        <a:xfrm>
          <a:off x="770381" y="1120821"/>
          <a:ext cx="8730996" cy="96070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b="1" kern="1200" dirty="0"/>
            <a:t>Consultanți naționali: </a:t>
          </a:r>
          <a:r>
            <a:rPr lang="ro-RO" sz="1500" kern="1200" dirty="0"/>
            <a:t>experiență în metode cantitative și calitative de cercetare, în special experiență în desfășurarea focus-grupurilor, experiență în analiza pieței, studii superioare în domeniul științelor sociale, economiei sau alte domenii relevante cercetării</a:t>
          </a:r>
          <a:endParaRPr lang="en-US" sz="1500" kern="1200" dirty="0"/>
        </a:p>
      </dsp:txBody>
      <dsp:txXfrm>
        <a:off x="798519" y="1148959"/>
        <a:ext cx="7279880" cy="904427"/>
      </dsp:txXfrm>
    </dsp:sp>
    <dsp:sp modelId="{6042AB96-1F27-4156-9510-A33348356A88}">
      <dsp:nvSpPr>
        <dsp:cNvPr id="0" name=""/>
        <dsp:cNvSpPr/>
      </dsp:nvSpPr>
      <dsp:spPr>
        <a:xfrm>
          <a:off x="1540763" y="2241642"/>
          <a:ext cx="8730996" cy="96070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kern="1200" dirty="0"/>
            <a:t>NB! Echipa de cercetare trebuie să includă experți în domeniul dizabilității: prestatori de servicii persoanelor cu dizabilități și/sau părinți ai copiilor cu dizabilități</a:t>
          </a:r>
          <a:endParaRPr lang="en-US" sz="1500" kern="1200" dirty="0"/>
        </a:p>
      </dsp:txBody>
      <dsp:txXfrm>
        <a:off x="1568901" y="2269780"/>
        <a:ext cx="7279880" cy="904427"/>
      </dsp:txXfrm>
    </dsp:sp>
    <dsp:sp modelId="{BCD6EE60-1E37-4FD0-B92F-A3C217021405}">
      <dsp:nvSpPr>
        <dsp:cNvPr id="0" name=""/>
        <dsp:cNvSpPr/>
      </dsp:nvSpPr>
      <dsp:spPr>
        <a:xfrm>
          <a:off x="8106538" y="728533"/>
          <a:ext cx="624457" cy="6244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247041" y="728533"/>
        <a:ext cx="343451" cy="469904"/>
      </dsp:txXfrm>
    </dsp:sp>
    <dsp:sp modelId="{9B342A35-15F9-4BE2-ABD7-51A826B8B624}">
      <dsp:nvSpPr>
        <dsp:cNvPr id="0" name=""/>
        <dsp:cNvSpPr/>
      </dsp:nvSpPr>
      <dsp:spPr>
        <a:xfrm>
          <a:off x="8876920" y="1842950"/>
          <a:ext cx="624457" cy="6244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017423" y="1842950"/>
        <a:ext cx="343451" cy="4699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0D11B-1009-4824-B6AC-3C4C29DE2C10}">
      <dsp:nvSpPr>
        <dsp:cNvPr id="0" name=""/>
        <dsp:cNvSpPr/>
      </dsp:nvSpPr>
      <dsp:spPr>
        <a:xfrm>
          <a:off x="1320471" y="0"/>
          <a:ext cx="5087324" cy="5087324"/>
        </a:xfrm>
        <a:prstGeom prst="diamond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88E603-073E-4078-9FE8-3AD504B947C8}">
      <dsp:nvSpPr>
        <dsp:cNvPr id="0" name=""/>
        <dsp:cNvSpPr/>
      </dsp:nvSpPr>
      <dsp:spPr>
        <a:xfrm>
          <a:off x="1803767" y="483295"/>
          <a:ext cx="1984056" cy="198405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200" kern="1200"/>
            <a:t>Calitatea ofertei tehnice (20 puncte)</a:t>
          </a:r>
          <a:endParaRPr lang="en-US" sz="2200" kern="1200"/>
        </a:p>
      </dsp:txBody>
      <dsp:txXfrm>
        <a:off x="1900621" y="580149"/>
        <a:ext cx="1790348" cy="1790348"/>
      </dsp:txXfrm>
    </dsp:sp>
    <dsp:sp modelId="{B22EBF45-AF45-4BBF-B156-FF916F0D8F2E}">
      <dsp:nvSpPr>
        <dsp:cNvPr id="0" name=""/>
        <dsp:cNvSpPr/>
      </dsp:nvSpPr>
      <dsp:spPr>
        <a:xfrm>
          <a:off x="3940443" y="483295"/>
          <a:ext cx="1984056" cy="198405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200" kern="1200" dirty="0"/>
            <a:t>Experiența instituțională (25 puncte)</a:t>
          </a:r>
          <a:endParaRPr lang="en-US" sz="2200" kern="1200" dirty="0"/>
        </a:p>
      </dsp:txBody>
      <dsp:txXfrm>
        <a:off x="4037297" y="580149"/>
        <a:ext cx="1790348" cy="1790348"/>
      </dsp:txXfrm>
    </dsp:sp>
    <dsp:sp modelId="{D76A9252-0860-4A9C-AB74-123FAF8763AF}">
      <dsp:nvSpPr>
        <dsp:cNvPr id="0" name=""/>
        <dsp:cNvSpPr/>
      </dsp:nvSpPr>
      <dsp:spPr>
        <a:xfrm>
          <a:off x="1803767" y="2619971"/>
          <a:ext cx="1984056" cy="198405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200" kern="1200"/>
            <a:t>Calificarea liderului de echipă (15 puncte)</a:t>
          </a:r>
          <a:endParaRPr lang="en-US" sz="2200" kern="1200"/>
        </a:p>
      </dsp:txBody>
      <dsp:txXfrm>
        <a:off x="1900621" y="2716825"/>
        <a:ext cx="1790348" cy="1790348"/>
      </dsp:txXfrm>
    </dsp:sp>
    <dsp:sp modelId="{C20113AC-A6BA-49E3-98C6-58CB36466D56}">
      <dsp:nvSpPr>
        <dsp:cNvPr id="0" name=""/>
        <dsp:cNvSpPr/>
      </dsp:nvSpPr>
      <dsp:spPr>
        <a:xfrm>
          <a:off x="3940443" y="2619971"/>
          <a:ext cx="1984056" cy="1984056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200" kern="1200"/>
            <a:t>Calificarea consultanților naționali (10 puncte)</a:t>
          </a:r>
          <a:endParaRPr lang="en-US" sz="2200" kern="1200"/>
        </a:p>
      </dsp:txBody>
      <dsp:txXfrm>
        <a:off x="4037297" y="2716825"/>
        <a:ext cx="1790348" cy="1790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prosii@unicef.org" TargetMode="External"/><Relationship Id="rId2" Type="http://schemas.openxmlformats.org/officeDocument/2006/relationships/hyperlink" Target="mailto:chisinautenders@unicef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mc/articles/PMC10341990/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socialprotection.org/sites/default/files/publications_files/Estimating%20the%20Extra%20Costs%20for%20Disability%20for%20Socia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cialprotection.org/sites/default/files/multimedia_files/05%2016%20slides%20deck_FINAL.pdf" TargetMode="External"/><Relationship Id="rId5" Type="http://schemas.openxmlformats.org/officeDocument/2006/relationships/hyperlink" Target="https://www.mdpi.com/2673-7272/3/4/34" TargetMode="External"/><Relationship Id="rId4" Type="http://schemas.openxmlformats.org/officeDocument/2006/relationships/hyperlink" Target="https://pubmed.ncbi.nlm.nih.gov/28501322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tatistica.gov.md/ro/cercetarea-bugetelor-gospordarilor-casnice-9925.html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7" name="Rectangle 1096">
            <a:extLst>
              <a:ext uri="{FF2B5EF4-FFF2-40B4-BE49-F238E27FC236}">
                <a16:creationId xmlns:a16="http://schemas.microsoft.com/office/drawing/2014/main" id="{57F231E5-F402-49E1-82B4-C762909E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9" name="Freeform: Shape 1098">
            <a:extLst>
              <a:ext uri="{FF2B5EF4-FFF2-40B4-BE49-F238E27FC236}">
                <a16:creationId xmlns:a16="http://schemas.microsoft.com/office/drawing/2014/main" id="{6F0BA12B-74D1-4DB1-9A3F-C9BA27B81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1" name="Freeform: Shape 1100">
            <a:extLst>
              <a:ext uri="{FF2B5EF4-FFF2-40B4-BE49-F238E27FC236}">
                <a16:creationId xmlns:a16="http://schemas.microsoft.com/office/drawing/2014/main" id="{515FCC40-AA93-4D3B-90D0-69BC824EA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9397F5-FE8F-DB80-A0FE-B1F9CF8BB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4398" y="1298448"/>
            <a:ext cx="7315200" cy="3255264"/>
          </a:xfrm>
        </p:spPr>
        <p:txBody>
          <a:bodyPr>
            <a:normAutofit/>
          </a:bodyPr>
          <a:lstStyle/>
          <a:p>
            <a:r>
              <a:rPr lang="ro-RO" dirty="0">
                <a:solidFill>
                  <a:schemeClr val="tx2"/>
                </a:solidFill>
              </a:rPr>
              <a:t>Costuri adiționale privind dizabilitatea în Republica Moldova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5F998-E32B-5D4D-B16F-8BAD84D0D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4397" y="4670246"/>
            <a:ext cx="6714232" cy="914400"/>
          </a:xfrm>
        </p:spPr>
        <p:txBody>
          <a:bodyPr>
            <a:normAutofit/>
          </a:bodyPr>
          <a:lstStyle/>
          <a:p>
            <a:endParaRPr lang="ro-RO" dirty="0">
              <a:solidFill>
                <a:schemeClr val="accent1"/>
              </a:solidFill>
            </a:endParaRPr>
          </a:p>
          <a:p>
            <a:pPr algn="ctr"/>
            <a:r>
              <a:rPr lang="ro-RO" dirty="0">
                <a:solidFill>
                  <a:schemeClr val="accent1"/>
                </a:solidFill>
              </a:rPr>
              <a:t>Iulie 2024</a:t>
            </a:r>
          </a:p>
        </p:txBody>
      </p:sp>
      <p:pic>
        <p:nvPicPr>
          <p:cNvPr id="6" name="Picture 2" descr="UNICEF Logo and symbol, meaning, history, PNG, brand">
            <a:extLst>
              <a:ext uri="{FF2B5EF4-FFF2-40B4-BE49-F238E27FC236}">
                <a16:creationId xmlns:a16="http://schemas.microsoft.com/office/drawing/2014/main" id="{881694C2-7744-C59D-85DF-8D1A1D7DB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399" y="0"/>
            <a:ext cx="1361734" cy="76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81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FFD3E-7B0B-AEC3-FCE4-60C34BF17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ro-RO"/>
              <a:t>Criteriile de evaluare a ofertelor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470875B-036C-6A4C-9A1C-8CD0F08DE2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180982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UNICEF Logo and symbol, meaning, history, PNG, brand">
            <a:extLst>
              <a:ext uri="{FF2B5EF4-FFF2-40B4-BE49-F238E27FC236}">
                <a16:creationId xmlns:a16="http://schemas.microsoft.com/office/drawing/2014/main" id="{5B55056B-D3E8-FD6C-8ABC-02C6CE6F9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5971" y="0"/>
            <a:ext cx="1812490" cy="10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848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4FDB75-C911-2AF7-9D68-84952FC00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ro-RO" dirty="0"/>
              <a:t>Termenul de depunere a ofertelor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FAE7F-C1BD-666A-49A9-21A774DCB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r>
              <a:rPr lang="en-GB" i="0" dirty="0">
                <a:solidFill>
                  <a:schemeClr val="accent4">
                    <a:lumMod val="75000"/>
                  </a:schemeClr>
                </a:solidFill>
                <a:effectLst/>
                <a:latin typeface="+mj-lt"/>
              </a:rPr>
              <a:t>12 August 2024 23:59 (EEST)</a:t>
            </a:r>
          </a:p>
          <a:p>
            <a:r>
              <a:rPr lang="en-GB" i="0" u="sng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chisinautenders@unicef.org</a:t>
            </a:r>
            <a:endParaRPr lang="en-GB" u="sng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ro-RO" u="sng" dirty="0">
                <a:latin typeface="+mj-lt"/>
              </a:rPr>
              <a:t>Oferta tehnică și cea financiară se trimit în mesaje separate</a:t>
            </a:r>
          </a:p>
          <a:p>
            <a:pPr marL="0" indent="0">
              <a:buNone/>
            </a:pPr>
            <a:endParaRPr lang="ro-RO" u="sng" dirty="0">
              <a:latin typeface="+mj-lt"/>
            </a:endParaRPr>
          </a:p>
          <a:p>
            <a:pPr marL="0" indent="0">
              <a:buNone/>
            </a:pPr>
            <a:r>
              <a:rPr lang="ro-RO" u="sng" dirty="0">
                <a:latin typeface="+mj-lt"/>
              </a:rPr>
              <a:t>Q&amp;A</a:t>
            </a:r>
          </a:p>
          <a:p>
            <a:r>
              <a:rPr lang="en-GB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highlight>
                  <a:srgbClr val="FFFFFF"/>
                </a:highlight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lprosii@unicef.org</a:t>
            </a:r>
            <a:r>
              <a:rPr lang="en-GB" u="none" strike="noStrike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  <a:latin typeface="+mj-lt"/>
              </a:rPr>
              <a:t> </a:t>
            </a:r>
            <a:r>
              <a:rPr lang="en-GB" u="none" strike="noStrike" dirty="0">
                <a:highlight>
                  <a:srgbClr val="FFFFFF"/>
                </a:highlight>
                <a:latin typeface="+mj-lt"/>
              </a:rPr>
              <a:t>-</a:t>
            </a:r>
            <a:r>
              <a:rPr lang="ro-RO" u="none" strike="noStrike" dirty="0">
                <a:highlight>
                  <a:srgbClr val="FFFFFF"/>
                </a:highlight>
                <a:latin typeface="+mj-lt"/>
              </a:rPr>
              <a:t> </a:t>
            </a:r>
            <a:r>
              <a:rPr lang="ro-RO" i="0" dirty="0">
                <a:effectLst/>
                <a:highlight>
                  <a:srgbClr val="FFFFFF"/>
                </a:highlight>
                <a:latin typeface="+mj-lt"/>
              </a:rPr>
              <a:t>cel târziu 2 zile înainte de expirarea termenului limită de depunere a dosarului</a:t>
            </a:r>
            <a:endParaRPr lang="ro-RO" dirty="0">
              <a:latin typeface="+mj-lt"/>
            </a:endParaRPr>
          </a:p>
          <a:p>
            <a:endParaRPr lang="ro-RO" dirty="0">
              <a:latin typeface="+mj-lt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2" descr="UNICEF Logo and symbol, meaning, history, PNG, brand">
            <a:extLst>
              <a:ext uri="{FF2B5EF4-FFF2-40B4-BE49-F238E27FC236}">
                <a16:creationId xmlns:a16="http://schemas.microsoft.com/office/drawing/2014/main" id="{FB161872-FD64-811B-22B0-A2FBE7E58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5971" y="0"/>
            <a:ext cx="1812490" cy="10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467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94A7B-3020-293E-EDB0-210A73F64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Surse</a:t>
            </a:r>
            <a:r>
              <a:rPr lang="en-US" dirty="0"/>
              <a:t> utile: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C7F01-935F-A28F-C563-016A754CC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400" dirty="0">
                <a:solidFill>
                  <a:srgbClr val="000000"/>
                </a:solidFill>
                <a:latin typeface="+mj-lt"/>
              </a:rPr>
              <a:t>Daniel Mont, Alex Cote, Jill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Hanass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-Hancock, Lena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Morgon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 Banks, Vlad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Grigorus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, Ludovico Carraro, Zachary Morris, and Monica Pinilla-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Roncancio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Estimating the Extra Costs for Disability for Social Protection</a:t>
            </a:r>
            <a:r>
              <a:rPr lang="en-US" sz="1400" dirty="0">
                <a:solidFill>
                  <a:srgbClr val="90BB23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>
                <a:solidFill>
                  <a:srgbClr val="00B0F0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Programs</a:t>
            </a:r>
            <a:endParaRPr lang="ro-RO" sz="1400" dirty="0">
              <a:solidFill>
                <a:srgbClr val="00B0F0"/>
              </a:solidFill>
              <a:latin typeface="+mj-lt"/>
            </a:endParaRPr>
          </a:p>
          <a:p>
            <a:r>
              <a:rPr lang="en-GB" sz="1400" dirty="0">
                <a:solidFill>
                  <a:srgbClr val="000000"/>
                </a:solidFill>
                <a:latin typeface="+mj-lt"/>
              </a:rPr>
              <a:t>Carraro L, Robinson A, Hakeem B,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Manlapaz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 A, Agcaoili R. Disability-Related Costs of Children with Disabilities in the Philippines. Int J Environ Res Public Health. 2023 Jul 6;20(13):6304.</a:t>
            </a:r>
            <a:r>
              <a:rPr lang="en-US" sz="1200" dirty="0">
                <a:hlinkClick r:id="rId3"/>
              </a:rPr>
              <a:t> </a:t>
            </a:r>
            <a:r>
              <a:rPr lang="en-US" sz="1400" dirty="0">
                <a:solidFill>
                  <a:srgbClr val="00B0F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Disability-Related Costs of Children with Disabilities in the Philippines - PMC (nih.gov)</a:t>
            </a:r>
            <a:endParaRPr lang="ro-RO" sz="1400" dirty="0">
              <a:solidFill>
                <a:srgbClr val="00B0F0"/>
              </a:solidFill>
              <a:latin typeface="+mj-lt"/>
            </a:endParaRPr>
          </a:p>
          <a:p>
            <a:r>
              <a:rPr lang="en-US" sz="1400" dirty="0">
                <a:solidFill>
                  <a:srgbClr val="000000"/>
                </a:solidFill>
                <a:latin typeface="+mj-lt"/>
              </a:rPr>
              <a:t>Mitra S, Palmer M, Kim H, Mont D, </a:t>
            </a:r>
            <a:r>
              <a:rPr lang="en-US" sz="1400" dirty="0" err="1">
                <a:solidFill>
                  <a:srgbClr val="000000"/>
                </a:solidFill>
                <a:latin typeface="+mj-lt"/>
              </a:rPr>
              <a:t>Groce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 N. </a:t>
            </a:r>
            <a:r>
              <a:rPr lang="en-US" sz="1400" dirty="0">
                <a:solidFill>
                  <a:srgbClr val="00B0F0"/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Extra costs of living with a disability: A review and agenda for research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+mj-lt"/>
              </a:rPr>
              <a:t>Disabil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 Health J. 2017 Oct;10(4):475-484. </a:t>
            </a:r>
            <a:r>
              <a:rPr lang="en-US" sz="1400" dirty="0" err="1">
                <a:solidFill>
                  <a:srgbClr val="000000"/>
                </a:solidFill>
                <a:latin typeface="+mj-lt"/>
              </a:rPr>
              <a:t>doi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: 10.1016/j.dhjo.2017.04.007. </a:t>
            </a:r>
            <a:r>
              <a:rPr lang="en-US" sz="1400" dirty="0" err="1">
                <a:solidFill>
                  <a:srgbClr val="000000"/>
                </a:solidFill>
                <a:latin typeface="+mj-lt"/>
              </a:rPr>
              <a:t>Epub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 2017 Apr 24. PMID: 28501322</a:t>
            </a:r>
            <a:endParaRPr lang="ro-RO" sz="1400" dirty="0">
              <a:solidFill>
                <a:srgbClr val="000000"/>
              </a:solidFill>
              <a:latin typeface="+mj-lt"/>
            </a:endParaRPr>
          </a:p>
          <a:p>
            <a:r>
              <a:rPr lang="en-GB" sz="1400" dirty="0">
                <a:solidFill>
                  <a:srgbClr val="000000"/>
                </a:solidFill>
                <a:latin typeface="+mj-lt"/>
              </a:rPr>
              <a:t>Mont, Daniel, Lena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Morgon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 Banks, Ludovico Carraro, Alex Cote, Jill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Hanass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-Hancock, Sophie Mitra, Zachary Morris,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Mercoledi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Nasiir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, and Monica Pinilla-</a:t>
            </a:r>
            <a:r>
              <a:rPr lang="en-GB" sz="1400" dirty="0" err="1">
                <a:solidFill>
                  <a:srgbClr val="000000"/>
                </a:solidFill>
                <a:latin typeface="+mj-lt"/>
              </a:rPr>
              <a:t>Roncancio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. 2023. </a:t>
            </a:r>
            <a:r>
              <a:rPr lang="en-GB" sz="1400" dirty="0">
                <a:solidFill>
                  <a:srgbClr val="00B0F0"/>
                </a:solidFill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"Methods for Estimating the Impact of Disability Costs for Designing Inclusive Policies"</a:t>
            </a:r>
            <a:r>
              <a:rPr lang="en-GB" sz="1400" dirty="0">
                <a:solidFill>
                  <a:srgbClr val="000000"/>
                </a:solidFill>
                <a:latin typeface="+mj-lt"/>
              </a:rPr>
              <a:t> Disabilities 3, no. 4: 539-549. </a:t>
            </a:r>
            <a:endParaRPr lang="ro-RO" sz="1400" dirty="0">
              <a:solidFill>
                <a:srgbClr val="000000"/>
              </a:solidFill>
              <a:latin typeface="+mj-lt"/>
            </a:endParaRPr>
          </a:p>
          <a:p>
            <a:r>
              <a:rPr lang="en-US" sz="1400" dirty="0">
                <a:latin typeface="+mj-lt"/>
              </a:rPr>
              <a:t>Approaches to measure disability related costs for inclusive social protection, </a:t>
            </a:r>
            <a:r>
              <a:rPr lang="en-GB" sz="1400" dirty="0">
                <a:solidFill>
                  <a:srgbClr val="00B0F0"/>
                </a:solidFill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PowerPoint Presentation (socialprotection.org)</a:t>
            </a:r>
            <a:endParaRPr lang="en-GB" sz="1400" dirty="0">
              <a:solidFill>
                <a:srgbClr val="00B0F0"/>
              </a:solidFill>
              <a:latin typeface="+mj-lt"/>
            </a:endParaRPr>
          </a:p>
        </p:txBody>
      </p:sp>
      <p:pic>
        <p:nvPicPr>
          <p:cNvPr id="4" name="Picture 2" descr="UNICEF Logo and symbol, meaning, history, PNG, brand">
            <a:extLst>
              <a:ext uri="{FF2B5EF4-FFF2-40B4-BE49-F238E27FC236}">
                <a16:creationId xmlns:a16="http://schemas.microsoft.com/office/drawing/2014/main" id="{DD300A05-1627-6E7F-84D2-D01905779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5971" y="0"/>
            <a:ext cx="1812490" cy="10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690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57F231E5-F402-49E1-82B4-C762909E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6F0BA12B-74D1-4DB1-9A3F-C9BA27B81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515FCC40-AA93-4D3B-90D0-69BC824EA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A21DD5-68FD-57BB-E0C5-76B73067E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4398" y="1298448"/>
            <a:ext cx="7315200" cy="3255264"/>
          </a:xfrm>
        </p:spPr>
        <p:txBody>
          <a:bodyPr>
            <a:normAutofit/>
          </a:bodyPr>
          <a:lstStyle/>
          <a:p>
            <a:r>
              <a:rPr lang="ro-RO">
                <a:solidFill>
                  <a:schemeClr val="tx2"/>
                </a:solidFill>
              </a:rPr>
              <a:t>Mulțumim pentru atenție!</a:t>
            </a:r>
          </a:p>
        </p:txBody>
      </p:sp>
      <p:pic>
        <p:nvPicPr>
          <p:cNvPr id="6" name="Picture 2" descr="UNICEF Logo and symbol, meaning, history, PNG, brand">
            <a:extLst>
              <a:ext uri="{FF2B5EF4-FFF2-40B4-BE49-F238E27FC236}">
                <a16:creationId xmlns:a16="http://schemas.microsoft.com/office/drawing/2014/main" id="{3ACE793B-ADDE-0D19-9B95-E1E394C77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5971" y="0"/>
            <a:ext cx="1812490" cy="10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02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63854A-7509-1A31-23F6-84F1ED8E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60" y="1683144"/>
            <a:ext cx="2774922" cy="3491712"/>
          </a:xfrm>
        </p:spPr>
        <p:txBody>
          <a:bodyPr>
            <a:normAutofit/>
          </a:bodyPr>
          <a:lstStyle/>
          <a:p>
            <a:r>
              <a:rPr lang="ro-RO" dirty="0"/>
              <a:t>Scopul și obiectivele studiului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FDC8-3C5B-F248-2C3E-DD3AD13B2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1606" y="1683143"/>
            <a:ext cx="6627377" cy="3491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1700" b="1" dirty="0"/>
              <a:t>Scop:</a:t>
            </a:r>
          </a:p>
          <a:p>
            <a:r>
              <a:rPr lang="ro-RO" sz="1700" dirty="0"/>
              <a:t>Analiza costurilor adiționale legate de dizabilitate în Republica Moldova</a:t>
            </a:r>
            <a:endParaRPr lang="ro-RO" sz="1700" b="1" dirty="0"/>
          </a:p>
          <a:p>
            <a:pPr marL="0" indent="0">
              <a:buNone/>
            </a:pPr>
            <a:r>
              <a:rPr lang="ro-RO" sz="1700" b="1" dirty="0"/>
              <a:t>Obiective:</a:t>
            </a:r>
          </a:p>
          <a:p>
            <a:r>
              <a:rPr lang="ro-RO" sz="1700" dirty="0"/>
              <a:t>Cartografierea serviciilor și a programelor de suport existente pentru persoanele cu dizabilități din Moldova;</a:t>
            </a:r>
          </a:p>
          <a:p>
            <a:r>
              <a:rPr lang="ro-RO" sz="1700" dirty="0"/>
              <a:t>Determinarea gradului de vulnerabilitate economică și socială a persoanelor cu dizabilități și a nevoilor acestora;</a:t>
            </a:r>
          </a:p>
          <a:p>
            <a:r>
              <a:rPr lang="ro-RO" sz="1700" dirty="0"/>
              <a:t>Elaborarea unor politici și arii de intervenție</a:t>
            </a:r>
            <a:r>
              <a:rPr lang="en-US" sz="1700" dirty="0"/>
              <a:t> (</a:t>
            </a:r>
            <a:r>
              <a:rPr lang="ro-RO" sz="1700" dirty="0"/>
              <a:t>Programul</a:t>
            </a:r>
            <a:r>
              <a:rPr lang="en-US" sz="1700" dirty="0"/>
              <a:t> Na</a:t>
            </a:r>
            <a:r>
              <a:rPr lang="ro-RO" sz="1700" dirty="0"/>
              <a:t>țional</a:t>
            </a:r>
            <a:r>
              <a:rPr lang="en-US" sz="1700" dirty="0"/>
              <a:t> de </a:t>
            </a:r>
            <a:r>
              <a:rPr lang="ro-RO" sz="1700" dirty="0"/>
              <a:t>incluziune</a:t>
            </a:r>
            <a:r>
              <a:rPr lang="en-US" sz="1700" dirty="0"/>
              <a:t> </a:t>
            </a:r>
            <a:r>
              <a:rPr lang="ro-RO" sz="1700" dirty="0"/>
              <a:t>socială</a:t>
            </a:r>
            <a:r>
              <a:rPr lang="en-US" sz="1700" dirty="0"/>
              <a:t> a </a:t>
            </a:r>
            <a:r>
              <a:rPr lang="ro-RO" sz="1700" dirty="0"/>
              <a:t>persoanelor</a:t>
            </a:r>
            <a:r>
              <a:rPr lang="en-US" sz="1700" dirty="0"/>
              <a:t> cu </a:t>
            </a:r>
            <a:r>
              <a:rPr lang="ro-RO" sz="1700" dirty="0"/>
              <a:t>dizabilități</a:t>
            </a:r>
            <a:r>
              <a:rPr lang="en-US" sz="1700" dirty="0"/>
              <a:t> </a:t>
            </a:r>
            <a:r>
              <a:rPr lang="ro-RO" sz="1700" dirty="0"/>
              <a:t>pentru</a:t>
            </a:r>
            <a:r>
              <a:rPr lang="en-US" sz="1700" dirty="0"/>
              <a:t> </a:t>
            </a:r>
            <a:r>
              <a:rPr lang="ro-RO" sz="1700" dirty="0"/>
              <a:t>anii</a:t>
            </a:r>
            <a:r>
              <a:rPr lang="en-US" sz="1700" dirty="0"/>
              <a:t> 2023</a:t>
            </a:r>
            <a:r>
              <a:rPr lang="ro-RO" sz="1700" dirty="0"/>
              <a:t>-2027)</a:t>
            </a:r>
          </a:p>
          <a:p>
            <a:pPr marL="0" indent="0">
              <a:buNone/>
            </a:pPr>
            <a:endParaRPr lang="ro-RO" sz="1700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2" descr="UNICEF Logo and symbol, meaning, history, PNG, brand">
            <a:extLst>
              <a:ext uri="{FF2B5EF4-FFF2-40B4-BE49-F238E27FC236}">
                <a16:creationId xmlns:a16="http://schemas.microsoft.com/office/drawing/2014/main" id="{FF61C915-310B-A924-475C-6FC8E897E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399" y="0"/>
            <a:ext cx="1361734" cy="76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692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CDF7C9B3-01BE-4D46-ACA2-312DFE36A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2000"/>
            <a:ext cx="3443591" cy="534003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4CA7EC-ED4A-5411-AAB7-D14420A4C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ro-RO" sz="3300">
                <a:solidFill>
                  <a:schemeClr val="bg1"/>
                </a:solidFill>
              </a:rPr>
              <a:t>Actori cheie în implementarea studiului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86A30996-5310-4555-0C7B-F3980A8C52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934784"/>
              </p:ext>
            </p:extLst>
          </p:nvPr>
        </p:nvGraphicFramePr>
        <p:xfrm>
          <a:off x="4059935" y="758952"/>
          <a:ext cx="7104549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UNICEF Logo and symbol, meaning, history, PNG, brand">
            <a:extLst>
              <a:ext uri="{FF2B5EF4-FFF2-40B4-BE49-F238E27FC236}">
                <a16:creationId xmlns:a16="http://schemas.microsoft.com/office/drawing/2014/main" id="{C1C9732D-2391-5AC5-8908-3D247DBE5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399" y="0"/>
            <a:ext cx="1361734" cy="76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196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492F9E5-5B28-4104-9CDF-100EE9D85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4A3EBA2-184A-4C53-80BF-FB3A6AC35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008542" cy="53309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438EFCD-B361-4EDD-A82E-EF6FE99C1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6729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958BA-C9B9-F90D-954D-07449D82D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9648" y="1123837"/>
            <a:ext cx="2947482" cy="4601183"/>
          </a:xfrm>
        </p:spPr>
        <p:txBody>
          <a:bodyPr>
            <a:normAutofit/>
          </a:bodyPr>
          <a:lstStyle/>
          <a:p>
            <a:r>
              <a:rPr lang="ro-RO" dirty="0"/>
              <a:t>Etapele realizării studiului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5DB082-BCCB-4994-AEE1-EF25FDAC8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406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2" descr="UNICEF Logo and symbol, meaning, history, PNG, brand">
            <a:extLst>
              <a:ext uri="{FF2B5EF4-FFF2-40B4-BE49-F238E27FC236}">
                <a16:creationId xmlns:a16="http://schemas.microsoft.com/office/drawing/2014/main" id="{FE14F0E9-124E-FE5D-D934-3A6971B22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399" y="0"/>
            <a:ext cx="1361734" cy="76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7AAF48-7BCA-A95F-D252-C7048A672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225464"/>
              </p:ext>
            </p:extLst>
          </p:nvPr>
        </p:nvGraphicFramePr>
        <p:xfrm>
          <a:off x="650875" y="1425575"/>
          <a:ext cx="6711950" cy="4021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62D46FE-821E-E64A-3CEE-A1DAA83BCDB8}"/>
              </a:ext>
            </a:extLst>
          </p:cNvPr>
          <p:cNvSpPr txBox="1"/>
          <p:nvPr/>
        </p:nvSpPr>
        <p:spPr>
          <a:xfrm>
            <a:off x="380993" y="6375706"/>
            <a:ext cx="610017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o-RO" sz="1000" dirty="0">
                <a:solidFill>
                  <a:schemeClr val="bg1"/>
                </a:solidFill>
                <a:latin typeface="+mj-lt"/>
              </a:rPr>
              <a:t>* CBGC – </a:t>
            </a:r>
            <a:r>
              <a:rPr lang="ro-RO" sz="1000" dirty="0">
                <a:solidFill>
                  <a:schemeClr val="accent1">
                    <a:lumMod val="75000"/>
                  </a:schemeClr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Cercetarea Bugetelor Gospordărilor Casnice (CBGC) (gov.md)</a:t>
            </a:r>
            <a:endParaRPr lang="ro-RO" sz="1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9805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7">
            <a:extLst>
              <a:ext uri="{FF2B5EF4-FFF2-40B4-BE49-F238E27FC236}">
                <a16:creationId xmlns:a16="http://schemas.microsoft.com/office/drawing/2014/main" id="{A652E5D6-E378-4614-BCBD-8663DD15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3A287AC3-AACF-4ADB-9F73-125E714D9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993" y="4367639"/>
            <a:ext cx="11430014" cy="1852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530F6B-8052-3B95-4C3E-CDF28B2C6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77" y="4599160"/>
            <a:ext cx="11079804" cy="1358020"/>
          </a:xfrm>
        </p:spPr>
        <p:txBody>
          <a:bodyPr anchor="ctr">
            <a:normAutofit/>
          </a:bodyPr>
          <a:lstStyle/>
          <a:p>
            <a:pPr algn="ctr"/>
            <a:r>
              <a:rPr lang="ro-RO" sz="4400" dirty="0">
                <a:solidFill>
                  <a:schemeClr val="bg1"/>
                </a:solidFill>
              </a:rPr>
              <a:t>Metode folosite în estimarea costurilor legate de dizabilitate</a:t>
            </a:r>
            <a:endParaRPr lang="en-GB" sz="44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509558-0008-B767-821D-6DDB5CFB20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398440"/>
              </p:ext>
            </p:extLst>
          </p:nvPr>
        </p:nvGraphicFramePr>
        <p:xfrm>
          <a:off x="958499" y="638175"/>
          <a:ext cx="10271760" cy="320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CEF Logo and symbol, meaning, history, PNG, brand">
            <a:extLst>
              <a:ext uri="{FF2B5EF4-FFF2-40B4-BE49-F238E27FC236}">
                <a16:creationId xmlns:a16="http://schemas.microsoft.com/office/drawing/2014/main" id="{E887D3A8-C09C-EAD5-C2AE-57B53F260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399" y="0"/>
            <a:ext cx="1361734" cy="76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ft Brace 6">
            <a:extLst>
              <a:ext uri="{FF2B5EF4-FFF2-40B4-BE49-F238E27FC236}">
                <a16:creationId xmlns:a16="http://schemas.microsoft.com/office/drawing/2014/main" id="{B88D39DC-BF98-EC16-0F9A-38F0E9286063}"/>
              </a:ext>
            </a:extLst>
          </p:cNvPr>
          <p:cNvSpPr/>
          <p:nvPr/>
        </p:nvSpPr>
        <p:spPr>
          <a:xfrm rot="16200000">
            <a:off x="3380558" y="1883788"/>
            <a:ext cx="369331" cy="2351761"/>
          </a:xfrm>
          <a:prstGeom prst="leftBrace">
            <a:avLst>
              <a:gd name="adj1" fmla="val 8333"/>
              <a:gd name="adj2" fmla="val 49443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86ECC3-074C-41EA-28C5-AC952D9418A2}"/>
              </a:ext>
            </a:extLst>
          </p:cNvPr>
          <p:cNvSpPr txBox="1"/>
          <p:nvPr/>
        </p:nvSpPr>
        <p:spPr>
          <a:xfrm>
            <a:off x="2668047" y="3244334"/>
            <a:ext cx="179121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400" b="1" dirty="0">
                <a:solidFill>
                  <a:schemeClr val="accent1">
                    <a:lumMod val="75000"/>
                  </a:schemeClr>
                </a:solidFill>
              </a:rPr>
              <a:t>CBGC 2019-2023</a:t>
            </a:r>
            <a:endParaRPr lang="en-GB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9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57F231E5-F402-49E1-82B4-C762909E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6F0BA12B-74D1-4DB1-9A3F-C9BA27B81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515FCC40-AA93-4D3B-90D0-69BC824EA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1190517" y="1056875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B3BF9A-B653-D8DE-5133-BDF710ABF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4398" y="1298448"/>
            <a:ext cx="7315200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>
                <a:solidFill>
                  <a:schemeClr val="tx2"/>
                </a:solidFill>
              </a:rPr>
              <a:t>Etapele implementării analizei bunurilor și serviciilor necesare</a:t>
            </a:r>
          </a:p>
        </p:txBody>
      </p:sp>
      <p:pic>
        <p:nvPicPr>
          <p:cNvPr id="6" name="Picture 2" descr="UNICEF Logo and symbol, meaning, history, PNG, brand">
            <a:extLst>
              <a:ext uri="{FF2B5EF4-FFF2-40B4-BE49-F238E27FC236}">
                <a16:creationId xmlns:a16="http://schemas.microsoft.com/office/drawing/2014/main" id="{FF62D19C-B6B3-7910-EE95-A2917C3CB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399" y="0"/>
            <a:ext cx="1361734" cy="76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65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45281-2E54-03FE-C654-87028E4964CC}"/>
              </a:ext>
            </a:extLst>
          </p:cNvPr>
          <p:cNvSpPr>
            <a:spLocks/>
          </p:cNvSpPr>
          <p:nvPr/>
        </p:nvSpPr>
        <p:spPr>
          <a:xfrm>
            <a:off x="846549" y="1251526"/>
            <a:ext cx="7531361" cy="5271953"/>
          </a:xfrm>
          <a:prstGeom prst="rect">
            <a:avLst/>
          </a:prstGeom>
        </p:spPr>
        <p:txBody>
          <a:bodyPr/>
          <a:lstStyle/>
          <a:p>
            <a:pPr defTabSz="466344">
              <a:spcAft>
                <a:spcPts val="600"/>
              </a:spcAft>
            </a:pPr>
            <a:r>
              <a:rPr lang="ro-RO" sz="183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Etapa 1: Pregătitoare</a:t>
            </a: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r>
              <a:rPr lang="ro-RO" sz="183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Etapa 2: Discuțiile în grup</a:t>
            </a: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r>
              <a:rPr lang="ro-RO" sz="183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Etapa 3: Estimarea costurilor</a:t>
            </a: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endParaRPr lang="ro-RO" sz="183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66344">
              <a:spcAft>
                <a:spcPts val="600"/>
              </a:spcAft>
            </a:pPr>
            <a:endParaRPr lang="ro-RO" sz="1836" dirty="0"/>
          </a:p>
          <a:p>
            <a:pPr defTabSz="466344">
              <a:spcAft>
                <a:spcPts val="600"/>
              </a:spcAft>
            </a:pPr>
            <a:r>
              <a:rPr lang="ro-RO" sz="183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Etapa 4: Raportarea</a:t>
            </a:r>
            <a:endParaRPr lang="en-GB" dirty="0"/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C03E9F67-1EBA-F974-7AB0-325F1BC0D79D}"/>
              </a:ext>
            </a:extLst>
          </p:cNvPr>
          <p:cNvSpPr/>
          <p:nvPr/>
        </p:nvSpPr>
        <p:spPr>
          <a:xfrm>
            <a:off x="3676389" y="889046"/>
            <a:ext cx="1961315" cy="1225341"/>
          </a:xfrm>
          <a:prstGeom prst="downArrowCallout">
            <a:avLst/>
          </a:prstGeom>
        </p:spPr>
        <p:style>
          <a:lnRef idx="2">
            <a:schemeClr val="dk1">
              <a:shade val="15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6344">
              <a:spcAft>
                <a:spcPts val="600"/>
              </a:spcAft>
            </a:pPr>
            <a:r>
              <a:rPr lang="ro-RO" sz="107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Comitetul de coordonare</a:t>
            </a:r>
          </a:p>
          <a:p>
            <a:pPr algn="ctr" defTabSz="466344">
              <a:spcAft>
                <a:spcPts val="600"/>
              </a:spcAft>
            </a:pPr>
            <a:r>
              <a:rPr lang="ro-RO" sz="1071" dirty="0">
                <a:solidFill>
                  <a:schemeClr val="bg1"/>
                </a:solidFill>
              </a:rPr>
              <a:t>(Actori guvernamentali și non-guvernamentali)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4AF358F8-77D5-F6B2-5B7C-5A0457BA8D70}"/>
              </a:ext>
            </a:extLst>
          </p:cNvPr>
          <p:cNvSpPr/>
          <p:nvPr/>
        </p:nvSpPr>
        <p:spPr>
          <a:xfrm>
            <a:off x="5753095" y="898292"/>
            <a:ext cx="1844978" cy="1225341"/>
          </a:xfrm>
          <a:prstGeom prst="downArrowCallout">
            <a:avLst/>
          </a:prstGeom>
        </p:spPr>
        <p:style>
          <a:lnRef idx="2">
            <a:schemeClr val="dk1">
              <a:shade val="15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6344">
              <a:spcAft>
                <a:spcPts val="600"/>
              </a:spcAft>
            </a:pPr>
            <a:r>
              <a:rPr lang="ro-RO" sz="107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Panelul de experți (Profesioniști/prestatori de servicii și persoane cu dizabilități)</a:t>
            </a:r>
          </a:p>
        </p:txBody>
      </p:sp>
      <p:sp>
        <p:nvSpPr>
          <p:cNvPr id="6" name="Callout: Down Arrow 5">
            <a:extLst>
              <a:ext uri="{FF2B5EF4-FFF2-40B4-BE49-F238E27FC236}">
                <a16:creationId xmlns:a16="http://schemas.microsoft.com/office/drawing/2014/main" id="{BD809161-3D35-FFDB-5AC6-671D5611D2F0}"/>
              </a:ext>
            </a:extLst>
          </p:cNvPr>
          <p:cNvSpPr/>
          <p:nvPr/>
        </p:nvSpPr>
        <p:spPr>
          <a:xfrm>
            <a:off x="4526828" y="2378730"/>
            <a:ext cx="2101410" cy="1225343"/>
          </a:xfrm>
          <a:prstGeom prst="downArrowCallout">
            <a:avLst/>
          </a:prstGeom>
        </p:spPr>
        <p:style>
          <a:lnRef idx="2">
            <a:schemeClr val="dk1">
              <a:shade val="15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6344">
              <a:spcAft>
                <a:spcPts val="600"/>
              </a:spcAft>
            </a:pPr>
            <a:r>
              <a:rPr lang="ro-RO" sz="107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FG  cu persoane cu dizabilități/părinți ai copiilor cu dizabilități </a:t>
            </a:r>
            <a:endParaRPr lang="en-GB" sz="1050" dirty="0">
              <a:solidFill>
                <a:schemeClr val="bg1"/>
              </a:solidFill>
            </a:endParaRPr>
          </a:p>
        </p:txBody>
      </p:sp>
      <p:sp>
        <p:nvSpPr>
          <p:cNvPr id="7" name="Callout: Down Arrow 6">
            <a:extLst>
              <a:ext uri="{FF2B5EF4-FFF2-40B4-BE49-F238E27FC236}">
                <a16:creationId xmlns:a16="http://schemas.microsoft.com/office/drawing/2014/main" id="{18CAB0A8-AAC7-B3C6-A8BC-FA0E06CDB0B7}"/>
              </a:ext>
            </a:extLst>
          </p:cNvPr>
          <p:cNvSpPr/>
          <p:nvPr/>
        </p:nvSpPr>
        <p:spPr>
          <a:xfrm>
            <a:off x="4628309" y="3758268"/>
            <a:ext cx="2101411" cy="1225343"/>
          </a:xfrm>
          <a:prstGeom prst="downArrowCallout">
            <a:avLst/>
          </a:prstGeom>
        </p:spPr>
        <p:style>
          <a:lnRef idx="2">
            <a:schemeClr val="dk1">
              <a:shade val="15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6344">
              <a:spcAft>
                <a:spcPts val="600"/>
              </a:spcAft>
            </a:pPr>
            <a:r>
              <a:rPr lang="ro-RO" sz="107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Calcularea costurilor</a:t>
            </a:r>
          </a:p>
          <a:p>
            <a:pPr algn="ctr" defTabSz="466344">
              <a:spcAft>
                <a:spcPts val="600"/>
              </a:spcAft>
            </a:pPr>
            <a:r>
              <a:rPr lang="ro-RO" sz="816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Panelul de experți+echipa cercetare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CA1532E9-68F2-66C2-A7E9-3C51049EAC0E}"/>
              </a:ext>
            </a:extLst>
          </p:cNvPr>
          <p:cNvSpPr/>
          <p:nvPr/>
        </p:nvSpPr>
        <p:spPr>
          <a:xfrm>
            <a:off x="4628309" y="5064499"/>
            <a:ext cx="2101411" cy="1225343"/>
          </a:xfrm>
          <a:prstGeom prst="downArrowCallout">
            <a:avLst/>
          </a:prstGeom>
        </p:spPr>
        <p:style>
          <a:lnRef idx="2">
            <a:schemeClr val="dk1">
              <a:shade val="15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66344">
              <a:spcAft>
                <a:spcPts val="600"/>
              </a:spcAft>
            </a:pPr>
            <a:r>
              <a:rPr lang="ro-RO" sz="107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Elaborarea raportului și prezentarea rezultatelor </a:t>
            </a:r>
          </a:p>
          <a:p>
            <a:pPr algn="ctr" defTabSz="466344">
              <a:spcAft>
                <a:spcPts val="600"/>
              </a:spcAft>
            </a:pPr>
            <a:r>
              <a:rPr lang="ro-RO" sz="816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Echipa cercetare</a:t>
            </a:r>
            <a:r>
              <a:rPr lang="en-US" sz="816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(expert interna</a:t>
            </a:r>
            <a:r>
              <a:rPr lang="ro-RO" sz="816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țional+naționali)</a:t>
            </a:r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2815F81-92F6-9BBC-1B72-7570457CC3B5}"/>
              </a:ext>
            </a:extLst>
          </p:cNvPr>
          <p:cNvSpPr/>
          <p:nvPr/>
        </p:nvSpPr>
        <p:spPr>
          <a:xfrm>
            <a:off x="8179868" y="544191"/>
            <a:ext cx="2996872" cy="168527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Determinarea parametrilor cercetării: categoriile de dizabilitate (tipul dizabilității, vârstă, grad dizabilitate, sex, statut socio-economic, mediu de reședință)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Cartografierea programelor/serviciilor existente (publice și private)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Determinare listei preliminare a bunurilor și serviciilor a fi incluse în studiu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Pregătirea ghidurilor FG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3C3944F-833D-01E6-1799-51F13459B99B}"/>
              </a:ext>
            </a:extLst>
          </p:cNvPr>
          <p:cNvSpPr/>
          <p:nvPr/>
        </p:nvSpPr>
        <p:spPr>
          <a:xfrm>
            <a:off x="8179867" y="2487007"/>
            <a:ext cx="2996873" cy="9419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Validarea listei bunurilor și serviciilor incluse în studiu elaborată de panelul de experți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Validarea bunurilor/serviciilor incluse în programele existente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Exemple privind ehipamentele utilizate și raționamente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DC6322-2EC1-DEFA-5300-2233E74DABA4}"/>
              </a:ext>
            </a:extLst>
          </p:cNvPr>
          <p:cNvSpPr/>
          <p:nvPr/>
        </p:nvSpPr>
        <p:spPr>
          <a:xfrm>
            <a:off x="8168025" y="3656561"/>
            <a:ext cx="2996873" cy="10992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Clasificarea bunurilor și serviciilor după categorii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Identificarea costurilor per categorie a bunurilor/serviciilor (Analiza pieței)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Elaborarea studiilor de caz (după tip dizabilitate)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91DBD4A-9CFF-C91B-0231-9A72D85406F3}"/>
              </a:ext>
            </a:extLst>
          </p:cNvPr>
          <p:cNvSpPr/>
          <p:nvPr/>
        </p:nvSpPr>
        <p:spPr>
          <a:xfrm>
            <a:off x="8168025" y="5015325"/>
            <a:ext cx="3008715" cy="10992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Livrabile: cartografierea serviciilor de suport existente pentru persoanele cu dizabilități, lista bunurilor și serviciilor necesare, diverse scenarii care ilustrează diferențele dintre diferite categorii/tipuri de dizabilitate și structura costurilor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050" dirty="0"/>
              <a:t>Prezentare și raportare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9EBA9319-8B91-AC96-53CF-59514BB2150E}"/>
              </a:ext>
            </a:extLst>
          </p:cNvPr>
          <p:cNvSpPr/>
          <p:nvPr/>
        </p:nvSpPr>
        <p:spPr>
          <a:xfrm>
            <a:off x="689974" y="696064"/>
            <a:ext cx="156575" cy="12964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411D8EC2-EB43-E840-D2CE-46AA7425D005}"/>
              </a:ext>
            </a:extLst>
          </p:cNvPr>
          <p:cNvSpPr/>
          <p:nvPr/>
        </p:nvSpPr>
        <p:spPr>
          <a:xfrm>
            <a:off x="689974" y="2114388"/>
            <a:ext cx="156575" cy="12964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6BA498CC-7D43-C0BE-DE9F-3B572DCB928A}"/>
              </a:ext>
            </a:extLst>
          </p:cNvPr>
          <p:cNvSpPr/>
          <p:nvPr/>
        </p:nvSpPr>
        <p:spPr>
          <a:xfrm>
            <a:off x="689974" y="3532712"/>
            <a:ext cx="156575" cy="12964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2A487151-4015-2983-935A-BB6C94887F70}"/>
              </a:ext>
            </a:extLst>
          </p:cNvPr>
          <p:cNvSpPr/>
          <p:nvPr/>
        </p:nvSpPr>
        <p:spPr>
          <a:xfrm>
            <a:off x="706673" y="4944531"/>
            <a:ext cx="156575" cy="12964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46B4C3-3BA5-5C74-E7B9-46D4773F5CC5}"/>
              </a:ext>
            </a:extLst>
          </p:cNvPr>
          <p:cNvSpPr txBox="1"/>
          <p:nvPr/>
        </p:nvSpPr>
        <p:spPr>
          <a:xfrm>
            <a:off x="0" y="6480529"/>
            <a:ext cx="116133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/>
              <a:t>Sursa: Ludovico Carraro, methodology for the study on additional costs of disability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999387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652E5D6-E378-4614-BCBD-8663DD15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287AC3-AACF-4ADB-9F73-125E714D9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993" y="4367639"/>
            <a:ext cx="11430014" cy="18521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402035-9EC5-A708-8AAA-BE04E367A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77" y="4599160"/>
            <a:ext cx="11079804" cy="1358020"/>
          </a:xfrm>
        </p:spPr>
        <p:txBody>
          <a:bodyPr anchor="ctr">
            <a:normAutofit/>
          </a:bodyPr>
          <a:lstStyle/>
          <a:p>
            <a:pPr algn="ctr"/>
            <a:r>
              <a:rPr lang="ro-RO" sz="4400" dirty="0">
                <a:solidFill>
                  <a:schemeClr val="bg1"/>
                </a:solidFill>
              </a:rPr>
              <a:t>Cerințe față de echipa de cercetare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53AA294B-1C99-0D87-7326-3D455C45CB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085219"/>
              </p:ext>
            </p:extLst>
          </p:nvPr>
        </p:nvGraphicFramePr>
        <p:xfrm>
          <a:off x="960120" y="640080"/>
          <a:ext cx="10271760" cy="320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UNICEF Logo and symbol, meaning, history, PNG, brand">
            <a:extLst>
              <a:ext uri="{FF2B5EF4-FFF2-40B4-BE49-F238E27FC236}">
                <a16:creationId xmlns:a16="http://schemas.microsoft.com/office/drawing/2014/main" id="{0585071E-56D3-E07F-E234-01D1B8407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408" y="15230"/>
            <a:ext cx="1812490" cy="10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360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ED09E2-6E04-16C1-6B06-71009D947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ro-RO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Oferta tehnică: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6256F-1B2C-3EE0-4448-39987E518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229" y="864108"/>
            <a:ext cx="5910677" cy="5120640"/>
          </a:xfrm>
        </p:spPr>
        <p:txBody>
          <a:bodyPr>
            <a:normAutofit/>
          </a:bodyPr>
          <a:lstStyle/>
          <a:p>
            <a:r>
              <a:rPr lang="ro-RO" dirty="0"/>
              <a:t>Sumar metodologie propusă (2 pag)</a:t>
            </a:r>
          </a:p>
          <a:p>
            <a:r>
              <a:rPr lang="ro-RO" dirty="0"/>
              <a:t>Conceptul planului de lucru (1 pag)</a:t>
            </a:r>
          </a:p>
          <a:p>
            <a:r>
              <a:rPr lang="ro-RO" dirty="0"/>
              <a:t>Determinarea riscurilor și a căilor de soluționare</a:t>
            </a:r>
          </a:p>
          <a:p>
            <a:r>
              <a:rPr lang="ro-RO" dirty="0"/>
              <a:t>Rolul și responsabilitățile echipei de cercetare</a:t>
            </a:r>
          </a:p>
          <a:p>
            <a:r>
              <a:rPr lang="ro-RO" dirty="0"/>
              <a:t>CV-urile membrilor echipei de cercetare</a:t>
            </a:r>
          </a:p>
          <a:p>
            <a:endParaRPr lang="ro-RO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UNICEF Logo and symbol, meaning, history, PNG, brand">
            <a:extLst>
              <a:ext uri="{FF2B5EF4-FFF2-40B4-BE49-F238E27FC236}">
                <a16:creationId xmlns:a16="http://schemas.microsoft.com/office/drawing/2014/main" id="{A2A3FAE6-2347-10E4-5178-AF48A0849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5971" y="0"/>
            <a:ext cx="1812490" cy="10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71770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283e0b-db31-4043-a2ef-b80661bf084a">
      <Value>275</Value>
    </TaxCatchAll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Moldova-5640</TermName>
          <TermId xmlns="http://schemas.microsoft.com/office/infopath/2007/PartnerControls">b62612e9-4193-4e7f-8abd-777128824bf7</TermId>
        </TermInfo>
      </Terms>
    </ga975397408f43e4b84ec8e5a598e523>
    <k8c968e8c72a4eda96b7e8fdbe192be2 xmlns="ca283e0b-db31-4043-a2ef-b80661bf084a">
      <Terms xmlns="http://schemas.microsoft.com/office/infopath/2007/PartnerControls"/>
    </k8c968e8c72a4eda96b7e8fdbe192be2>
    <j169e817e0ee4eb8974e6fc4a2762909 xmlns="ca283e0b-db31-4043-a2ef-b80661bf084a">
      <Terms xmlns="http://schemas.microsoft.com/office/infopath/2007/PartnerControls"/>
    </j169e817e0ee4eb8974e6fc4a2762909>
    <DateTransmittedEmail xmlns="ca283e0b-db31-4043-a2ef-b80661bf084a" xsi:nil="true"/>
    <ContentStatus xmlns="ca283e0b-db31-4043-a2ef-b80661bf084a" xsi:nil="true"/>
    <SenderEmail xmlns="ca283e0b-db31-4043-a2ef-b80661bf084a" xsi:nil="true"/>
    <IconOverlay xmlns="http://schemas.microsoft.com/sharepoint/v4" xsi:nil="true"/>
    <SemaphoreItemMetadata xmlns="5bee2a90-8ff5-4c63-a13e-2ea07a36722d" xsi:nil="true"/>
    <ContentLanguage xmlns="ca283e0b-db31-4043-a2ef-b80661bf084a">English</ContentLanguage>
    <j048a4f9aaad4a8990a1d5e5f53cb451 xmlns="ca283e0b-db31-4043-a2ef-b80661bf084a">
      <Terms xmlns="http://schemas.microsoft.com/office/infopath/2007/PartnerControls"/>
    </j048a4f9aaad4a8990a1d5e5f53cb451>
    <h6a71f3e574e4344bc34f3fc9dd20054 xmlns="ca283e0b-db31-4043-a2ef-b80661bf084a">
      <Terms xmlns="http://schemas.microsoft.com/office/infopath/2007/PartnerControls"/>
    </h6a71f3e574e4344bc34f3fc9dd20054>
    <TaxKeywordTaxHTField xmlns="5bee2a90-8ff5-4c63-a13e-2ea07a36722d">
      <Terms xmlns="http://schemas.microsoft.com/office/infopath/2007/PartnerControls"/>
    </TaxKeywordTaxHTField>
    <CategoryDescription xmlns="http://schemas.microsoft.com/sharepoint.v3" xsi:nil="true"/>
    <RecipientsEmail xmlns="ca283e0b-db31-4043-a2ef-b80661bf084a" xsi:nil="true"/>
    <mda26ace941f4791a7314a339fee829c xmlns="ca283e0b-db31-4043-a2ef-b80661bf084a">
      <Terms xmlns="http://schemas.microsoft.com/office/infopath/2007/PartnerControls"/>
    </mda26ace941f4791a7314a339fee829c>
    <WrittenBy xmlns="ca283e0b-db31-4043-a2ef-b80661bf084a">
      <UserInfo>
        <DisplayName/>
        <AccountId xsi:nil="true"/>
        <AccountType/>
      </UserInfo>
    </WrittenBy>
    <lcf76f155ced4ddcb4097134ff3c332f xmlns="508661ba-9d96-4ba9-9fae-9aae93e5e05e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E9B5B2D5DF636B4E8A456521F92DA836" ma:contentTypeVersion="43" ma:contentTypeDescription="" ma:contentTypeScope="" ma:versionID="aba87fc22974bb63f037ce48fc8e0f44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5bee2a90-8ff5-4c63-a13e-2ea07a36722d" xmlns:ns5="508661ba-9d96-4ba9-9fae-9aae93e5e05e" xmlns:ns6="http://schemas.microsoft.com/sharepoint/v4" targetNamespace="http://schemas.microsoft.com/office/2006/metadata/properties" ma:root="true" ma:fieldsID="6197807a1d68a0602a975766d53b7412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5bee2a90-8ff5-4c63-a13e-2ea07a36722d"/>
    <xsd:import namespace="508661ba-9d96-4ba9-9fae-9aae93e5e0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2:j169e817e0ee4eb8974e6fc4a2762909" minOccurs="0"/>
                <xsd:element ref="ns2:j048a4f9aaad4a8990a1d5e5f53cb451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  <xsd:element ref="ns5:MediaServiceLocation" minOccurs="0"/>
                <xsd:element ref="ns4:SharedWithUsers" minOccurs="0"/>
                <xsd:element ref="ns4:SharedWithDetails" minOccurs="0"/>
                <xsd:element ref="ns5:MediaServiceAutoKeyPoints" minOccurs="0"/>
                <xsd:element ref="ns5:MediaServiceKeyPoints" minOccurs="0"/>
                <xsd:element ref="ns4:TaxKeywordTaxHTField" minOccurs="0"/>
                <xsd:element ref="ns1:_vti_ItemHoldRecordStatus" minOccurs="0"/>
                <xsd:element ref="ns6:IconOverlay" minOccurs="0"/>
                <xsd:element ref="ns1:_vti_ItemDeclaredRecord" minOccurs="0"/>
                <xsd:element ref="ns4:SemaphoreItemMetadata" minOccurs="0"/>
                <xsd:element ref="ns5:lcf76f155ced4ddcb4097134ff3c332f" minOccurs="0"/>
                <xsd:element ref="ns5:MediaLengthInSeconds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HoldRecordStatus" ma:index="44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  <xsd:element name="_vti_ItemDeclaredRecord" ma:index="46" nillable="true" ma:displayName="Declared Record" ma:hidden="true" ma:internalName="_vti_ItemDeclaredRecord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275;#Moldova-5640|b62612e9-4193-4e7f-8abd-777128824bf7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97ecdd4d-1c3e-4252-8e36-853d648aaf61}" ma:internalName="TaxCatchAllLabel" ma:readOnly="true" ma:showField="CatchAllDataLabel" ma:web="5bee2a90-8ff5-4c63-a13e-2ea07a3672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97ecdd4d-1c3e-4252-8e36-853d648aaf61}" ma:internalName="TaxCatchAll" ma:showField="CatchAllData" ma:web="5bee2a90-8ff5-4c63-a13e-2ea07a3672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  <xsd:element name="j169e817e0ee4eb8974e6fc4a2762909" ma:index="26" nillable="true" ma:taxonomy="true" ma:internalName="j169e817e0ee4eb8974e6fc4a2762909" ma:taxonomyFieldName="CriticalForLongTermRetention" ma:displayName="Critical for long-term retention?" ma:default="" ma:fieldId="{3169e817-e0ee-4eb8-974e-6fc4a2762909}" ma:sspId="73f51738-d318-4883-9d64-4f0bd0ccc55e" ma:termSetId="59f85175-3dbf-4592-9c1d-453af9da4e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048a4f9aaad4a8990a1d5e5f53cb451" ma:index="28" nillable="true" ma:taxonomy="true" ma:internalName="j048a4f9aaad4a8990a1d5e5f53cb451" ma:taxonomyFieldName="SystemDTAC" ma:displayName="System-DT-AC" ma:default="" ma:fieldId="{3048a4f9-aaad-4a89-90a1-d5e5f53cb451}" ma:sspId="73f51738-d318-4883-9d64-4f0bd0ccc55e" ma:termSetId="1e3381f3-a35f-499a-9a3c-017e5423e02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ee2a90-8ff5-4c63-a13e-2ea07a36722d" elementFormDefault="qualified">
    <xsd:import namespace="http://schemas.microsoft.com/office/2006/documentManagement/types"/>
    <xsd:import namespace="http://schemas.microsoft.com/office/infopath/2007/PartnerControls"/>
    <xsd:element name="SharedWithUsers" ma:index="3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43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emaphoreItemMetadata" ma:index="47" nillable="true" ma:displayName="Semaphore Status" ma:hidden="true" ma:internalName="SemaphoreItemMetadata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661ba-9d96-4ba9-9fae-9aae93e5e0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3" nillable="true" ma:displayName="Tags" ma:internalName="MediaServiceAutoTags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AutoKeyPoints" ma:index="4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49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5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5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4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Props1.xml><?xml version="1.0" encoding="utf-8"?>
<ds:datastoreItem xmlns:ds="http://schemas.openxmlformats.org/officeDocument/2006/customXml" ds:itemID="{B83F9C8C-D6FA-4C27-9DEB-2390C253304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052762F-C57A-4DD4-ADC0-28F5D754CC6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69C2392-EAD9-44C5-A3F7-6759BE5DF84D}">
  <ds:schemaRefs>
    <ds:schemaRef ds:uri="http://schemas.microsoft.com/office/2006/metadata/properties"/>
    <ds:schemaRef ds:uri="http://schemas.microsoft.com/office/infopath/2007/PartnerControls"/>
    <ds:schemaRef ds:uri="ca283e0b-db31-4043-a2ef-b80661bf084a"/>
    <ds:schemaRef ds:uri="http://schemas.microsoft.com/sharepoint/v4"/>
    <ds:schemaRef ds:uri="5bee2a90-8ff5-4c63-a13e-2ea07a36722d"/>
    <ds:schemaRef ds:uri="http://schemas.microsoft.com/sharepoint.v3"/>
  </ds:schemaRefs>
</ds:datastoreItem>
</file>

<file path=customXml/itemProps4.xml><?xml version="1.0" encoding="utf-8"?>
<ds:datastoreItem xmlns:ds="http://schemas.openxmlformats.org/officeDocument/2006/customXml" ds:itemID="{E95F75D3-4B88-46F6-B6E0-08471BEA806F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EF22DC18-F84C-4D99-A858-F1AEDA659FE5}"/>
</file>

<file path=customXml/itemProps6.xml><?xml version="1.0" encoding="utf-8"?>
<ds:datastoreItem xmlns:ds="http://schemas.openxmlformats.org/officeDocument/2006/customXml" ds:itemID="{47E15C53-2909-4F57-AEB6-3494BF0ED860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5238</TotalTime>
  <Words>1000</Words>
  <Application>Microsoft Office PowerPoint</Application>
  <PresentationFormat>Widescreen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Frame</vt:lpstr>
      <vt:lpstr>Costuri adiționale privind dizabilitatea în Republica Moldova</vt:lpstr>
      <vt:lpstr>Scopul și obiectivele studiului</vt:lpstr>
      <vt:lpstr>Actori cheie în implementarea studiului</vt:lpstr>
      <vt:lpstr>Etapele realizării studiului</vt:lpstr>
      <vt:lpstr>Metode folosite în estimarea costurilor legate de dizabilitate</vt:lpstr>
      <vt:lpstr>Etapele implementării analizei bunurilor și serviciilor necesare</vt:lpstr>
      <vt:lpstr>PowerPoint Presentation</vt:lpstr>
      <vt:lpstr>Cerințe față de echipa de cercetare</vt:lpstr>
      <vt:lpstr>Oferta tehnică:</vt:lpstr>
      <vt:lpstr>Criteriile de evaluare a ofertelor</vt:lpstr>
      <vt:lpstr>Termenul de depunere a ofertelor</vt:lpstr>
      <vt:lpstr>Surse utile:</vt:lpstr>
      <vt:lpstr>Mulțumim pentru atenție!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Costuri adiționale privind dizabilitatea</dc:title>
  <dc:creator> </dc:creator>
  <cp:lastModifiedBy>Iuliana Stratan</cp:lastModifiedBy>
  <cp:revision>25</cp:revision>
  <dcterms:created xsi:type="dcterms:W3CDTF">2024-07-19T06:53:13Z</dcterms:created>
  <dcterms:modified xsi:type="dcterms:W3CDTF">2024-07-31T08:04:40Z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0x0101009BA85F8052A6DA4FA3E31FF9F74C697000D25AC3C8B630434BAD49959924FC8227</vt:lpwstr>
  </property>
</Properties>
</file>